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19"/>
  </p:notesMasterIdLst>
  <p:sldIdLst>
    <p:sldId id="257" r:id="rId5"/>
    <p:sldId id="258" r:id="rId6"/>
    <p:sldId id="297" r:id="rId7"/>
    <p:sldId id="298" r:id="rId8"/>
    <p:sldId id="299" r:id="rId9"/>
    <p:sldId id="300" r:id="rId10"/>
    <p:sldId id="301" r:id="rId11"/>
    <p:sldId id="302" r:id="rId12"/>
    <p:sldId id="303" r:id="rId13"/>
    <p:sldId id="304" r:id="rId14"/>
    <p:sldId id="305" r:id="rId15"/>
    <p:sldId id="306" r:id="rId16"/>
    <p:sldId id="307" r:id="rId17"/>
    <p:sldId id="26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88" d="100"/>
          <a:sy n="188" d="100"/>
        </p:scale>
        <p:origin x="389"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1A3979-09F8-463C-B79F-05EEABD6FF77}" type="datetimeFigureOut">
              <a:rPr lang="en-GB" smtClean="0"/>
              <a:t>01/10/2024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35255-D48D-4CA3-8C45-3D3E7542E407}" type="slidenum">
              <a:rPr lang="en-GB" smtClean="0"/>
              <a:t>‹#›</a:t>
            </a:fld>
            <a:endParaRPr lang="en-GB"/>
          </a:p>
        </p:txBody>
      </p:sp>
    </p:spTree>
    <p:extLst>
      <p:ext uri="{BB962C8B-B14F-4D97-AF65-F5344CB8AC3E}">
        <p14:creationId xmlns:p14="http://schemas.microsoft.com/office/powerpoint/2010/main" val="2588891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00DA9C-FD44-49FC-A2A5-F25624FF9402}" type="slidenum">
              <a:rPr lang="en-GB" smtClean="0"/>
              <a:t>4</a:t>
            </a:fld>
            <a:endParaRPr lang="en-GB"/>
          </a:p>
        </p:txBody>
      </p:sp>
    </p:spTree>
    <p:extLst>
      <p:ext uri="{BB962C8B-B14F-4D97-AF65-F5344CB8AC3E}">
        <p14:creationId xmlns:p14="http://schemas.microsoft.com/office/powerpoint/2010/main" val="335647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00DA9C-FD44-49FC-A2A5-F25624FF9402}" type="slidenum">
              <a:rPr lang="en-GB" smtClean="0"/>
              <a:t>8</a:t>
            </a:fld>
            <a:endParaRPr lang="en-GB"/>
          </a:p>
        </p:txBody>
      </p:sp>
    </p:spTree>
    <p:extLst>
      <p:ext uri="{BB962C8B-B14F-4D97-AF65-F5344CB8AC3E}">
        <p14:creationId xmlns:p14="http://schemas.microsoft.com/office/powerpoint/2010/main" val="3277660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00DA9C-FD44-49FC-A2A5-F25624FF9402}" type="slidenum">
              <a:rPr lang="en-GB" smtClean="0"/>
              <a:t>10</a:t>
            </a:fld>
            <a:endParaRPr lang="en-GB"/>
          </a:p>
        </p:txBody>
      </p:sp>
    </p:spTree>
    <p:extLst>
      <p:ext uri="{BB962C8B-B14F-4D97-AF65-F5344CB8AC3E}">
        <p14:creationId xmlns:p14="http://schemas.microsoft.com/office/powerpoint/2010/main" val="2494568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AFC0DD1-E5BF-4CAA-8D8B-68788FF619F5}" type="datetimeFigureOut">
              <a:rPr lang="en-GB" smtClean="0"/>
              <a:t>01/10/2024</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2011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FC0DD1-E5BF-4CAA-8D8B-68788FF619F5}" type="datetimeFigureOut">
              <a:rPr lang="en-GB" smtClean="0"/>
              <a:t>01/10/2024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155624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FC0DD1-E5BF-4CAA-8D8B-68788FF619F5}" type="datetimeFigureOut">
              <a:rPr lang="en-GB" smtClean="0"/>
              <a:t>01/10/2024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3522109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FC0DD1-E5BF-4CAA-8D8B-68788FF619F5}" type="datetimeFigureOut">
              <a:rPr lang="en-GB" smtClean="0"/>
              <a:t>01/10/2024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630A00-8CF7-4623-9C68-224BAF906DFF}"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13951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FC0DD1-E5BF-4CAA-8D8B-68788FF619F5}" type="datetimeFigureOut">
              <a:rPr lang="en-GB" smtClean="0"/>
              <a:t>01/10/2024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773131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AFC0DD1-E5BF-4CAA-8D8B-68788FF619F5}" type="datetimeFigureOut">
              <a:rPr lang="en-GB" smtClean="0"/>
              <a:t>01/10/2024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1623986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AFC0DD1-E5BF-4CAA-8D8B-68788FF619F5}" type="datetimeFigureOut">
              <a:rPr lang="en-GB" smtClean="0"/>
              <a:t>01/10/2024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633901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C0DD1-E5BF-4CAA-8D8B-68788FF619F5}" type="datetimeFigureOut">
              <a:rPr lang="en-GB" smtClean="0"/>
              <a:t>01/10/2024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1127885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C0DD1-E5BF-4CAA-8D8B-68788FF619F5}" type="datetimeFigureOut">
              <a:rPr lang="en-GB" smtClean="0"/>
              <a:t>01/10/2024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3716935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FC0DD1-E5BF-4CAA-8D8B-68788FF619F5}" type="datetimeFigureOut">
              <a:rPr lang="en-GB" smtClean="0"/>
              <a:t>01/10/2024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1234667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C0DD1-E5BF-4CAA-8D8B-68788FF619F5}" type="datetimeFigureOut">
              <a:rPr lang="en-GB" smtClean="0"/>
              <a:t>01/10/2024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21004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FC0DD1-E5BF-4CAA-8D8B-68788FF619F5}" type="datetimeFigureOut">
              <a:rPr lang="en-GB" smtClean="0"/>
              <a:t>01/10/2024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3692731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FC0DD1-E5BF-4CAA-8D8B-68788FF619F5}" type="datetimeFigureOut">
              <a:rPr lang="en-GB" smtClean="0"/>
              <a:t>01/10/2024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380450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FC0DD1-E5BF-4CAA-8D8B-68788FF619F5}" type="datetimeFigureOut">
              <a:rPr lang="en-GB" smtClean="0"/>
              <a:t>01/10/2024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35984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C0DD1-E5BF-4CAA-8D8B-68788FF619F5}" type="datetimeFigureOut">
              <a:rPr lang="en-GB" smtClean="0"/>
              <a:t>01/10/2024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357847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FC0DD1-E5BF-4CAA-8D8B-68788FF619F5}" type="datetimeFigureOut">
              <a:rPr lang="en-GB" smtClean="0"/>
              <a:t>01/10/2024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63521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FC0DD1-E5BF-4CAA-8D8B-68788FF619F5}" type="datetimeFigureOut">
              <a:rPr lang="en-GB" smtClean="0"/>
              <a:t>01/10/2024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630A00-8CF7-4623-9C68-224BAF906DFF}" type="slidenum">
              <a:rPr lang="en-GB" smtClean="0"/>
              <a:t>‹#›</a:t>
            </a:fld>
            <a:endParaRPr lang="en-GB"/>
          </a:p>
        </p:txBody>
      </p:sp>
    </p:spTree>
    <p:extLst>
      <p:ext uri="{BB962C8B-B14F-4D97-AF65-F5344CB8AC3E}">
        <p14:creationId xmlns:p14="http://schemas.microsoft.com/office/powerpoint/2010/main" val="32537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FC0DD1-E5BF-4CAA-8D8B-68788FF619F5}" type="datetimeFigureOut">
              <a:rPr lang="en-GB" smtClean="0"/>
              <a:t>01/10/2024</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A630A00-8CF7-4623-9C68-224BAF906DFF}" type="slidenum">
              <a:rPr lang="en-GB" smtClean="0"/>
              <a:t>‹#›</a:t>
            </a:fld>
            <a:endParaRPr lang="en-GB"/>
          </a:p>
        </p:txBody>
      </p:sp>
    </p:spTree>
    <p:extLst>
      <p:ext uri="{BB962C8B-B14F-4D97-AF65-F5344CB8AC3E}">
        <p14:creationId xmlns:p14="http://schemas.microsoft.com/office/powerpoint/2010/main" val="3351753733"/>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unity.com/legal/branding-trademark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ukie.org.uk/news/2024/04/2023VideoGameIndustryValuation" TargetMode="External"/><Relationship Id="rId3" Type="http://schemas.openxmlformats.org/officeDocument/2006/relationships/hyperlink" Target="https://www.polygon.com/fortnite/2019/10/25/20932658/epic-games-fortnite-lawsuit-chapter-2-leak" TargetMode="External"/><Relationship Id="rId7" Type="http://schemas.openxmlformats.org/officeDocument/2006/relationships/hyperlink" Target="https://www.ataricompendium.com/archives/articles/crash/crash.html" TargetMode="External"/><Relationship Id="rId2" Type="http://schemas.openxmlformats.org/officeDocument/2006/relationships/hyperlink" Target="https://www.britannica.com/topic/Pong" TargetMode="External"/><Relationship Id="rId1" Type="http://schemas.openxmlformats.org/officeDocument/2006/relationships/slideLayout" Target="../slideLayouts/slideLayout2.xml"/><Relationship Id="rId6" Type="http://schemas.openxmlformats.org/officeDocument/2006/relationships/hyperlink" Target="https://www.gamesindustry.biz/tiga-uk-games-studios-cautiously-optimistic-about-the-industry-in-2024" TargetMode="External"/><Relationship Id="rId5" Type="http://schemas.openxmlformats.org/officeDocument/2006/relationships/hyperlink" Target="http://www.computer-timeline.com/timeline/goldsmith-and-mann/" TargetMode="External"/><Relationship Id="rId10" Type="http://schemas.openxmlformats.org/officeDocument/2006/relationships/hyperlink" Target="https://www.ign.com/articles/palworld-developer-pocketpair-responds-to-nintendo-pokmon-lawsuit-says-its-unaware-of-the-patents-its-accused-of-infringing" TargetMode="External"/><Relationship Id="rId4" Type="http://schemas.openxmlformats.org/officeDocument/2006/relationships/hyperlink" Target="https://www.statista.com/statistics/513292/consumer-spending-on-boxed-software-united-kingdom-uk/" TargetMode="External"/><Relationship Id="rId9" Type="http://schemas.openxmlformats.org/officeDocument/2006/relationships/hyperlink" Target="https://thereader.mitpress.mit.edu/before-pong-there-was-computer-spa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youtu.be/dTJ1Xf_EItA?si=cQieQ8r5o_a-C690"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hyperlink" Target="https://www.indiecade.com/" TargetMode="External"/><Relationship Id="rId3" Type="http://schemas.openxmlformats.org/officeDocument/2006/relationships/image" Target="../media/image10.png"/><Relationship Id="rId7" Type="http://schemas.openxmlformats.org/officeDocument/2006/relationships/hyperlink" Target="https://www.developconference.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gamescom.global/en" TargetMode="External"/><Relationship Id="rId5" Type="http://schemas.openxmlformats.org/officeDocument/2006/relationships/hyperlink" Target="https://www.egx.net/london/en-gb/tickets.html?utm_source=paid&amp;utm_medium=google&amp;utm_campaign=EGX&amp;gad_source=1&amp;gclid=Cj0KCQjwgL-3BhDnARIsAL6KZ68xFP1Q7YWgMjNu8zIn7rSXR3_DlQWvKEAiSwYw-sOg9QGuq8TnuD8aAipwEALw_wcB" TargetMode="External"/><Relationship Id="rId4" Type="http://schemas.openxmlformats.org/officeDocument/2006/relationships/hyperlink" Target="https://www.ukgamesexpo.co.u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vginsights.com/game/no-man-s-sky" TargetMode="External"/><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standing together&#10;&#10;Description automatically generated">
            <a:extLst>
              <a:ext uri="{FF2B5EF4-FFF2-40B4-BE49-F238E27FC236}">
                <a16:creationId xmlns:a16="http://schemas.microsoft.com/office/drawing/2014/main" id="{5AFF9EC4-8CBF-C30C-3201-01F1B7745CC3}"/>
              </a:ext>
            </a:extLst>
          </p:cNvPr>
          <p:cNvPicPr>
            <a:picLocks noChangeAspect="1"/>
          </p:cNvPicPr>
          <p:nvPr/>
        </p:nvPicPr>
        <p:blipFill>
          <a:blip r:embed="rId2">
            <a:alphaModFix amt="69000"/>
            <a:extLst>
              <a:ext uri="{BEBA8EAE-BF5A-486C-A8C5-ECC9F3942E4B}">
                <a14:imgProps xmlns:a14="http://schemas.microsoft.com/office/drawing/2010/main">
                  <a14:imgLayer r:embed="rId3">
                    <a14:imgEffect>
                      <a14:colorTemperature colorTemp="4212"/>
                    </a14:imgEffect>
                  </a14:imgLayer>
                </a14:imgProps>
              </a:ext>
              <a:ext uri="{28A0092B-C50C-407E-A947-70E740481C1C}">
                <a14:useLocalDpi xmlns:a14="http://schemas.microsoft.com/office/drawing/2010/main" val="0"/>
              </a:ext>
            </a:extLst>
          </a:blip>
          <a:srcRect l="2568" t="6484" r="16463" b="2"/>
          <a:stretch/>
        </p:blipFill>
        <p:spPr>
          <a:xfrm>
            <a:off x="3523488" y="10"/>
            <a:ext cx="8668512" cy="6857990"/>
          </a:xfrm>
          <a:prstGeom prst="rect">
            <a:avLst/>
          </a:prstGeom>
          <a:gradFill flip="none" rotWithShape="1">
            <a:gsLst>
              <a:gs pos="0">
                <a:schemeClr val="accent5">
                  <a:lumMod val="0"/>
                  <a:lumOff val="100000"/>
                </a:schemeClr>
              </a:gs>
              <a:gs pos="29000">
                <a:schemeClr val="accent5">
                  <a:lumMod val="0"/>
                  <a:lumOff val="100000"/>
                </a:schemeClr>
              </a:gs>
              <a:gs pos="100000">
                <a:schemeClr val="accent5">
                  <a:lumMod val="100000"/>
                </a:schemeClr>
              </a:gs>
            </a:gsLst>
            <a:path path="circle">
              <a:fillToRect l="50000" t="-80000" r="50000" b="180000"/>
            </a:path>
            <a:tileRect/>
          </a:gradFill>
          <a:effectLst>
            <a:softEdge rad="177800"/>
          </a:effectLst>
        </p:spPr>
      </p:pic>
      <p:sp>
        <p:nvSpPr>
          <p:cNvPr id="2" name="Title 1">
            <a:extLst>
              <a:ext uri="{FF2B5EF4-FFF2-40B4-BE49-F238E27FC236}">
                <a16:creationId xmlns:a16="http://schemas.microsoft.com/office/drawing/2014/main" id="{ACECC90A-8723-ABA7-576C-1563A709EEAE}"/>
              </a:ext>
            </a:extLst>
          </p:cNvPr>
          <p:cNvSpPr>
            <a:spLocks noGrp="1"/>
          </p:cNvSpPr>
          <p:nvPr>
            <p:ph type="title"/>
          </p:nvPr>
        </p:nvSpPr>
        <p:spPr>
          <a:xfrm>
            <a:off x="692497" y="1497676"/>
            <a:ext cx="5661982" cy="2323556"/>
          </a:xfr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US" sz="3000" dirty="0"/>
              <a:t>BSc Hons Computer Games Design and Development</a:t>
            </a:r>
            <a:br>
              <a:rPr lang="en-US" sz="3000" dirty="0"/>
            </a:br>
            <a:br>
              <a:rPr lang="en-US" sz="3000" dirty="0"/>
            </a:br>
            <a:br>
              <a:rPr lang="en-US" sz="3000" dirty="0"/>
            </a:br>
            <a:r>
              <a:rPr lang="en-US" sz="3000" dirty="0"/>
              <a:t>GDV4000 Introduction to Games Industry Practice</a:t>
            </a:r>
          </a:p>
        </p:txBody>
      </p:sp>
      <p:sp>
        <p:nvSpPr>
          <p:cNvPr id="6" name="Title 1">
            <a:extLst>
              <a:ext uri="{FF2B5EF4-FFF2-40B4-BE49-F238E27FC236}">
                <a16:creationId xmlns:a16="http://schemas.microsoft.com/office/drawing/2014/main" id="{71B310AF-8B05-79F8-57D6-8E737BAF0854}"/>
              </a:ext>
            </a:extLst>
          </p:cNvPr>
          <p:cNvSpPr txBox="1">
            <a:spLocks/>
          </p:cNvSpPr>
          <p:nvPr/>
        </p:nvSpPr>
        <p:spPr>
          <a:xfrm>
            <a:off x="692497" y="4785631"/>
            <a:ext cx="6045913" cy="98118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dirty="0">
                <a:latin typeface="+mn-lt"/>
                <a:ea typeface="+mn-ea"/>
                <a:cs typeface="+mn-cs"/>
              </a:rPr>
              <a:t>An Overview of the Interactive Entertainment Industry</a:t>
            </a:r>
          </a:p>
          <a:p>
            <a:pPr algn="ctr">
              <a:spcBef>
                <a:spcPts val="1000"/>
              </a:spcBef>
            </a:pPr>
            <a:r>
              <a:rPr lang="en-US" sz="2000" dirty="0">
                <a:latin typeface="+mn-lt"/>
                <a:ea typeface="+mn-ea"/>
                <a:cs typeface="+mn-cs"/>
              </a:rPr>
              <a:t>(aka. The Video Games Industry)</a:t>
            </a:r>
          </a:p>
        </p:txBody>
      </p:sp>
      <p:sp>
        <p:nvSpPr>
          <p:cNvPr id="10" name="Title 1">
            <a:extLst>
              <a:ext uri="{FF2B5EF4-FFF2-40B4-BE49-F238E27FC236}">
                <a16:creationId xmlns:a16="http://schemas.microsoft.com/office/drawing/2014/main" id="{94769DF4-CE0F-FD59-2CC4-1DF5C080F974}"/>
              </a:ext>
            </a:extLst>
          </p:cNvPr>
          <p:cNvSpPr txBox="1">
            <a:spLocks/>
          </p:cNvSpPr>
          <p:nvPr/>
        </p:nvSpPr>
        <p:spPr>
          <a:xfrm>
            <a:off x="10089861" y="6692113"/>
            <a:ext cx="2165527" cy="194792"/>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800">
                <a:solidFill>
                  <a:schemeClr val="bg1"/>
                </a:solidFill>
                <a:latin typeface="+mn-lt"/>
                <a:ea typeface="+mn-ea"/>
                <a:cs typeface="+mn-cs"/>
              </a:rPr>
              <a:t>The Fallout 4 Dev Team – Bethesda Softworks</a:t>
            </a:r>
            <a:endParaRPr lang="en-US" sz="800" dirty="0">
              <a:solidFill>
                <a:schemeClr val="bg1"/>
              </a:solidFill>
              <a:latin typeface="+mn-lt"/>
              <a:ea typeface="+mn-ea"/>
              <a:cs typeface="+mn-cs"/>
            </a:endParaRPr>
          </a:p>
        </p:txBody>
      </p:sp>
    </p:spTree>
    <p:extLst>
      <p:ext uri="{BB962C8B-B14F-4D97-AF65-F5344CB8AC3E}">
        <p14:creationId xmlns:p14="http://schemas.microsoft.com/office/powerpoint/2010/main" val="2207408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C486-529B-5EC0-3958-9FBE3FB8F8EE}"/>
              </a:ext>
            </a:extLst>
          </p:cNvPr>
          <p:cNvSpPr>
            <a:spLocks noGrp="1"/>
          </p:cNvSpPr>
          <p:nvPr>
            <p:ph type="title"/>
          </p:nvPr>
        </p:nvSpPr>
        <p:spPr>
          <a:xfrm>
            <a:off x="1143001" y="368626"/>
            <a:ext cx="9905998" cy="1478570"/>
          </a:xfrm>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C89AE05E-C30D-1AA0-DEDD-E8EED1D24516}"/>
              </a:ext>
            </a:extLst>
          </p:cNvPr>
          <p:cNvSpPr>
            <a:spLocks noGrp="1"/>
          </p:cNvSpPr>
          <p:nvPr>
            <p:ph idx="1"/>
          </p:nvPr>
        </p:nvSpPr>
        <p:spPr>
          <a:xfrm>
            <a:off x="838200" y="1412441"/>
            <a:ext cx="10515600" cy="1603375"/>
          </a:xfrm>
        </p:spPr>
        <p:txBody>
          <a:bodyPr>
            <a:normAutofit lnSpcReduction="10000"/>
          </a:bodyPr>
          <a:lstStyle/>
          <a:p>
            <a:r>
              <a:rPr lang="en-GB" sz="1800" dirty="0"/>
              <a:t>Intellectual Property (IP)</a:t>
            </a:r>
          </a:p>
          <a:p>
            <a:endParaRPr lang="en-GB" sz="1800" dirty="0"/>
          </a:p>
          <a:p>
            <a:r>
              <a:rPr lang="en-GB" sz="1800" dirty="0"/>
              <a:t>IP is crucial (as we saw earlier with what happened with </a:t>
            </a:r>
            <a:r>
              <a:rPr lang="en-GB" sz="1800" i="1" dirty="0"/>
              <a:t>Pong</a:t>
            </a:r>
            <a:r>
              <a:rPr lang="en-GB" sz="1800" dirty="0"/>
              <a:t>), given how much value we place on brands. IPs such as </a:t>
            </a:r>
            <a:r>
              <a:rPr lang="en-GB" sz="1800" i="1" dirty="0"/>
              <a:t>Star Wars</a:t>
            </a:r>
            <a:r>
              <a:rPr lang="en-GB" sz="1800" dirty="0"/>
              <a:t>, </a:t>
            </a:r>
            <a:r>
              <a:rPr lang="en-GB" sz="1800" i="1" dirty="0"/>
              <a:t>Halo</a:t>
            </a:r>
            <a:r>
              <a:rPr lang="en-GB" sz="1800" dirty="0"/>
              <a:t>, and </a:t>
            </a:r>
            <a:r>
              <a:rPr lang="en-GB" sz="1800" i="1" dirty="0"/>
              <a:t>James Bond</a:t>
            </a:r>
            <a:r>
              <a:rPr lang="en-GB" sz="1800" dirty="0"/>
              <a:t>, have been used to attract customers to buy particular consoles. </a:t>
            </a:r>
            <a:r>
              <a:rPr lang="en-GB" sz="1800" i="1" dirty="0"/>
              <a:t> </a:t>
            </a:r>
          </a:p>
        </p:txBody>
      </p:sp>
      <p:pic>
        <p:nvPicPr>
          <p:cNvPr id="5" name="Picture 4" descr="A video game cover with a person and a sword&#10;&#10;Description automatically generated">
            <a:extLst>
              <a:ext uri="{FF2B5EF4-FFF2-40B4-BE49-F238E27FC236}">
                <a16:creationId xmlns:a16="http://schemas.microsoft.com/office/drawing/2014/main" id="{BF9FC1A2-21AE-DC69-32F2-B472B3E4A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6742" y="2144132"/>
            <a:ext cx="1032991" cy="1465556"/>
          </a:xfrm>
          <a:prstGeom prst="rect">
            <a:avLst/>
          </a:prstGeom>
        </p:spPr>
      </p:pic>
      <p:pic>
        <p:nvPicPr>
          <p:cNvPr id="7" name="Picture 6" descr="A video game case with a soldier holding guns&#10;&#10;Description automatically generated">
            <a:extLst>
              <a:ext uri="{FF2B5EF4-FFF2-40B4-BE49-F238E27FC236}">
                <a16:creationId xmlns:a16="http://schemas.microsoft.com/office/drawing/2014/main" id="{DC32F533-5020-190A-7A40-32BF498ED386}"/>
              </a:ext>
            </a:extLst>
          </p:cNvPr>
          <p:cNvPicPr>
            <a:picLocks noChangeAspect="1"/>
          </p:cNvPicPr>
          <p:nvPr/>
        </p:nvPicPr>
        <p:blipFill rotWithShape="1">
          <a:blip r:embed="rId4">
            <a:extLst>
              <a:ext uri="{28A0092B-C50C-407E-A947-70E740481C1C}">
                <a14:useLocalDpi xmlns:a14="http://schemas.microsoft.com/office/drawing/2010/main" val="0"/>
              </a:ext>
            </a:extLst>
          </a:blip>
          <a:srcRect l="14596" r="14140"/>
          <a:stretch/>
        </p:blipFill>
        <p:spPr>
          <a:xfrm>
            <a:off x="10170504" y="2738004"/>
            <a:ext cx="1044421" cy="1465556"/>
          </a:xfrm>
          <a:prstGeom prst="rect">
            <a:avLst/>
          </a:prstGeom>
        </p:spPr>
      </p:pic>
      <p:pic>
        <p:nvPicPr>
          <p:cNvPr id="9" name="Picture 8" descr="A close-up of a video game cover&#10;&#10;Description automatically generated">
            <a:extLst>
              <a:ext uri="{FF2B5EF4-FFF2-40B4-BE49-F238E27FC236}">
                <a16:creationId xmlns:a16="http://schemas.microsoft.com/office/drawing/2014/main" id="{7EAD8D4F-49FE-49F6-6D35-7726A5E85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0896" y="3693232"/>
            <a:ext cx="1608058" cy="1104200"/>
          </a:xfrm>
          <a:prstGeom prst="rect">
            <a:avLst/>
          </a:prstGeom>
        </p:spPr>
      </p:pic>
      <p:sp>
        <p:nvSpPr>
          <p:cNvPr id="10" name="Content Placeholder 2">
            <a:extLst>
              <a:ext uri="{FF2B5EF4-FFF2-40B4-BE49-F238E27FC236}">
                <a16:creationId xmlns:a16="http://schemas.microsoft.com/office/drawing/2014/main" id="{184D2F89-B1B2-BA85-DB02-C3D54689AAE4}"/>
              </a:ext>
            </a:extLst>
          </p:cNvPr>
          <p:cNvSpPr txBox="1">
            <a:spLocks/>
          </p:cNvSpPr>
          <p:nvPr/>
        </p:nvSpPr>
        <p:spPr>
          <a:xfrm>
            <a:off x="838199" y="3015816"/>
            <a:ext cx="9482610" cy="3688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When something new is generated (stories, characters…) that is new IP. </a:t>
            </a:r>
          </a:p>
          <a:p>
            <a:r>
              <a:rPr lang="en-GB" sz="1800" dirty="0"/>
              <a:t>Your intellectual property can be protected in a few different ways:</a:t>
            </a:r>
          </a:p>
          <a:p>
            <a:r>
              <a:rPr lang="en-GB" sz="1800" b="1" dirty="0"/>
              <a:t>Copyright: </a:t>
            </a:r>
            <a:r>
              <a:rPr lang="en-GB" sz="1800" dirty="0"/>
              <a:t>From the moment someone creates a piece of work, they retain the copyright until, under UK law, 70 years after the year of their death.</a:t>
            </a:r>
          </a:p>
          <a:p>
            <a:r>
              <a:rPr lang="en-GB" sz="1800" b="1" dirty="0"/>
              <a:t>Patents: </a:t>
            </a:r>
            <a:r>
              <a:rPr lang="en-GB" sz="1800" dirty="0"/>
              <a:t>A patent enables the author to publish their ‘invention’ in return for a state-granted monopoly on it. Others wishing to implement the invention require a licence / permission. The patent holder reserves the right to restrict use and development of the invention.</a:t>
            </a:r>
          </a:p>
          <a:p>
            <a:r>
              <a:rPr lang="en-GB" sz="1800" dirty="0"/>
              <a:t>Mathematical concepts cannot be patented (they are discovered rather than invented), but in certain regions, such as the US, software can! This has led to a fundamentally broken system, with low-quality patents being registered, and ‘Patent Trolls’ hoarding patents in order to extract licence fees from unwitting users of their IP, without ever producing any products of their own.</a:t>
            </a:r>
          </a:p>
          <a:p>
            <a:pPr marL="0" indent="0">
              <a:buNone/>
            </a:pPr>
            <a:endParaRPr lang="en-GB" sz="1800" dirty="0"/>
          </a:p>
        </p:txBody>
      </p:sp>
    </p:spTree>
    <p:extLst>
      <p:ext uri="{BB962C8B-B14F-4D97-AF65-F5344CB8AC3E}">
        <p14:creationId xmlns:p14="http://schemas.microsoft.com/office/powerpoint/2010/main" val="383391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A595-5345-3F73-A05F-F8E5D347D70B}"/>
              </a:ext>
            </a:extLst>
          </p:cNvPr>
          <p:cNvSpPr>
            <a:spLocks noGrp="1"/>
          </p:cNvSpPr>
          <p:nvPr>
            <p:ph type="title"/>
          </p:nvPr>
        </p:nvSpPr>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B89BD567-955B-9924-B0F8-CEC8DB491240}"/>
              </a:ext>
            </a:extLst>
          </p:cNvPr>
          <p:cNvSpPr>
            <a:spLocks noGrp="1"/>
          </p:cNvSpPr>
          <p:nvPr>
            <p:ph idx="1"/>
          </p:nvPr>
        </p:nvSpPr>
        <p:spPr/>
        <p:txBody>
          <a:bodyPr>
            <a:normAutofit fontScale="77500" lnSpcReduction="20000"/>
          </a:bodyPr>
          <a:lstStyle/>
          <a:p>
            <a:r>
              <a:rPr lang="en-GB" sz="1800" dirty="0"/>
              <a:t>Intellectual Property (IP)</a:t>
            </a:r>
          </a:p>
          <a:p>
            <a:endParaRPr lang="en-GB" sz="1800" dirty="0"/>
          </a:p>
          <a:p>
            <a:r>
              <a:rPr lang="en-GB" sz="1800" b="1" dirty="0"/>
              <a:t>Patents continued…</a:t>
            </a:r>
          </a:p>
          <a:p>
            <a:r>
              <a:rPr lang="en-GB" sz="1800" dirty="0"/>
              <a:t>Patents can be expensive, and also as a legal document difficult for a layperson to follow.</a:t>
            </a:r>
          </a:p>
          <a:p>
            <a:endParaRPr lang="en-GB" sz="1800" dirty="0"/>
          </a:p>
          <a:p>
            <a:r>
              <a:rPr lang="en-GB" sz="1800" dirty="0"/>
              <a:t>It can be even more expensive to defend a patent! Consider the issues currently underway with Nintendo and </a:t>
            </a:r>
            <a:r>
              <a:rPr lang="en-GB" sz="1800" dirty="0" err="1"/>
              <a:t>Pocketpair</a:t>
            </a:r>
            <a:r>
              <a:rPr lang="en-GB" sz="1800" dirty="0"/>
              <a:t>, the makers of </a:t>
            </a:r>
            <a:r>
              <a:rPr lang="en-GB" sz="1800" i="1" dirty="0" err="1"/>
              <a:t>Palworld</a:t>
            </a:r>
            <a:r>
              <a:rPr lang="en-GB" sz="1800" i="1" dirty="0"/>
              <a:t>. </a:t>
            </a:r>
            <a:r>
              <a:rPr lang="en-GB" sz="1800" dirty="0"/>
              <a:t>Nintendo are currently pursuing legal action and filing a lawsuit for patent infringement rather than copyright infringement (Yin-Poole, 2024). </a:t>
            </a:r>
            <a:endParaRPr lang="en-GB" sz="1800" i="1" dirty="0"/>
          </a:p>
          <a:p>
            <a:endParaRPr lang="en-GB" sz="1800" i="1" dirty="0"/>
          </a:p>
          <a:p>
            <a:r>
              <a:rPr lang="en-GB" sz="1800" dirty="0"/>
              <a:t>Most large companies cross-licence patents, but smaller companies cannot do this, but this is offset by how costly it would be for a larger company to chase up a smaller one, given that it would cost more to sue them than they would likely receive in return.</a:t>
            </a:r>
          </a:p>
        </p:txBody>
      </p:sp>
    </p:spTree>
    <p:extLst>
      <p:ext uri="{BB962C8B-B14F-4D97-AF65-F5344CB8AC3E}">
        <p14:creationId xmlns:p14="http://schemas.microsoft.com/office/powerpoint/2010/main" val="318465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415B-451D-BB4E-4D15-49472263F540}"/>
              </a:ext>
            </a:extLst>
          </p:cNvPr>
          <p:cNvSpPr>
            <a:spLocks noGrp="1"/>
          </p:cNvSpPr>
          <p:nvPr>
            <p:ph type="title"/>
          </p:nvPr>
        </p:nvSpPr>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D6AA3828-1C3A-FB7C-E21B-ACF1742401F0}"/>
              </a:ext>
            </a:extLst>
          </p:cNvPr>
          <p:cNvSpPr>
            <a:spLocks noGrp="1"/>
          </p:cNvSpPr>
          <p:nvPr>
            <p:ph idx="1"/>
          </p:nvPr>
        </p:nvSpPr>
        <p:spPr>
          <a:xfrm>
            <a:off x="838200" y="1825625"/>
            <a:ext cx="10515600" cy="4712740"/>
          </a:xfrm>
        </p:spPr>
        <p:txBody>
          <a:bodyPr>
            <a:normAutofit lnSpcReduction="10000"/>
          </a:bodyPr>
          <a:lstStyle/>
          <a:p>
            <a:r>
              <a:rPr lang="en-GB" sz="1800" dirty="0"/>
              <a:t>Intellectual Property (IP)</a:t>
            </a:r>
          </a:p>
          <a:p>
            <a:endParaRPr lang="en-GB" sz="1800" dirty="0"/>
          </a:p>
          <a:p>
            <a:r>
              <a:rPr lang="en-GB" sz="1800" b="1" dirty="0"/>
              <a:t>Trademarks – </a:t>
            </a:r>
            <a:r>
              <a:rPr lang="en-GB" sz="1800" dirty="0"/>
              <a:t>A trademark is a label or logo that is used to identify your brand/ IP in the marketplace. There are two types…</a:t>
            </a:r>
          </a:p>
          <a:p>
            <a:endParaRPr lang="en-GB" sz="1800" b="1" dirty="0"/>
          </a:p>
          <a:p>
            <a:r>
              <a:rPr lang="en-GB" sz="1800" dirty="0"/>
              <a:t>®(Registered Trademark) – A company can register their trademark within a region to state formally that the IP is their key brand or identifier.</a:t>
            </a:r>
          </a:p>
          <a:p>
            <a:r>
              <a:rPr lang="en-GB" sz="1800" dirty="0"/>
              <a:t>™(Trademark) – The company is stating a claim to the mark but has not registered it. Despite it not being registered, the company can still argue that it is their brand in the marketplace.</a:t>
            </a:r>
          </a:p>
          <a:p>
            <a:endParaRPr lang="en-GB" sz="1800" b="1" dirty="0"/>
          </a:p>
          <a:p>
            <a:r>
              <a:rPr lang="en-GB" sz="1800" dirty="0"/>
              <a:t>Example – Unity has a set of </a:t>
            </a:r>
            <a:r>
              <a:rPr lang="en-GB" sz="1800" dirty="0">
                <a:hlinkClick r:id="rId2"/>
              </a:rPr>
              <a:t>guidelines</a:t>
            </a:r>
            <a:r>
              <a:rPr lang="en-GB" sz="1800" dirty="0"/>
              <a:t> for how and where their logo may be used, including the colour scheme and whether it can be animated.</a:t>
            </a:r>
          </a:p>
        </p:txBody>
      </p:sp>
    </p:spTree>
    <p:extLst>
      <p:ext uri="{BB962C8B-B14F-4D97-AF65-F5344CB8AC3E}">
        <p14:creationId xmlns:p14="http://schemas.microsoft.com/office/powerpoint/2010/main" val="2672808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415B-451D-BB4E-4D15-49472263F540}"/>
              </a:ext>
            </a:extLst>
          </p:cNvPr>
          <p:cNvSpPr>
            <a:spLocks noGrp="1"/>
          </p:cNvSpPr>
          <p:nvPr>
            <p:ph type="title"/>
          </p:nvPr>
        </p:nvSpPr>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D6AA3828-1C3A-FB7C-E21B-ACF1742401F0}"/>
              </a:ext>
            </a:extLst>
          </p:cNvPr>
          <p:cNvSpPr>
            <a:spLocks noGrp="1"/>
          </p:cNvSpPr>
          <p:nvPr>
            <p:ph idx="1"/>
          </p:nvPr>
        </p:nvSpPr>
        <p:spPr>
          <a:xfrm>
            <a:off x="838200" y="1825625"/>
            <a:ext cx="10515600" cy="4712740"/>
          </a:xfrm>
        </p:spPr>
        <p:txBody>
          <a:bodyPr>
            <a:normAutofit/>
          </a:bodyPr>
          <a:lstStyle/>
          <a:p>
            <a:r>
              <a:rPr lang="en-GB" sz="1800" dirty="0"/>
              <a:t>Intellectual Property (IP)</a:t>
            </a:r>
          </a:p>
          <a:p>
            <a:endParaRPr lang="en-GB" sz="1800" dirty="0"/>
          </a:p>
          <a:p>
            <a:r>
              <a:rPr lang="en-GB" sz="1800" b="1" dirty="0"/>
              <a:t>Trade Secrets – </a:t>
            </a:r>
            <a:r>
              <a:rPr lang="en-GB" sz="1800" dirty="0"/>
              <a:t>Mainly for technical innovations but can extend to content and future projects. It is common in the industry for developers to sign Non-Disclosure Agreements (NDAs), that limit or prohibit what they can discuss about the project outside of the studio. This is done to prevent leaks or expose proprietary hardware (such as Dev Kits) to other interested parties who could steal the ideas.</a:t>
            </a:r>
          </a:p>
          <a:p>
            <a:r>
              <a:rPr lang="en-GB" sz="1800" dirty="0"/>
              <a:t>Epic took one of its </a:t>
            </a:r>
            <a:r>
              <a:rPr lang="en-GB" sz="1800" i="1" dirty="0"/>
              <a:t>Fortnite</a:t>
            </a:r>
            <a:r>
              <a:rPr lang="en-GB" sz="1800" dirty="0"/>
              <a:t> QA testers to court for breach of an NDA in 2019 when they leaked information regarding </a:t>
            </a:r>
            <a:r>
              <a:rPr lang="en-GB" sz="1800" i="1" dirty="0"/>
              <a:t>Fortnite Chapter 2</a:t>
            </a:r>
            <a:r>
              <a:rPr lang="en-GB" sz="1800" dirty="0"/>
              <a:t>. Epic had spent time seeding clues and Easter eggs, and they claimed that the leaks ruined the surprises they had planned (Carpenter, 2019).</a:t>
            </a:r>
          </a:p>
        </p:txBody>
      </p:sp>
    </p:spTree>
    <p:extLst>
      <p:ext uri="{BB962C8B-B14F-4D97-AF65-F5344CB8AC3E}">
        <p14:creationId xmlns:p14="http://schemas.microsoft.com/office/powerpoint/2010/main" val="4047324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505A-127A-D6DE-37BD-C17A6943997B}"/>
              </a:ext>
            </a:extLst>
          </p:cNvPr>
          <p:cNvSpPr>
            <a:spLocks noGrp="1"/>
          </p:cNvSpPr>
          <p:nvPr>
            <p:ph type="title"/>
          </p:nvPr>
        </p:nvSpPr>
        <p:spPr>
          <a:xfrm>
            <a:off x="52599" y="97104"/>
            <a:ext cx="10515600" cy="400008"/>
          </a:xfrm>
        </p:spPr>
        <p:txBody>
          <a:bodyPr>
            <a:normAutofit fontScale="90000"/>
          </a:bodyPr>
          <a:lstStyle/>
          <a:p>
            <a:r>
              <a:rPr lang="en-GB" sz="2800" dirty="0"/>
              <a:t>References</a:t>
            </a:r>
          </a:p>
        </p:txBody>
      </p:sp>
      <p:sp>
        <p:nvSpPr>
          <p:cNvPr id="3" name="Content Placeholder 2">
            <a:extLst>
              <a:ext uri="{FF2B5EF4-FFF2-40B4-BE49-F238E27FC236}">
                <a16:creationId xmlns:a16="http://schemas.microsoft.com/office/drawing/2014/main" id="{E66702AE-8D35-016F-496C-2F0AF2D77EEC}"/>
              </a:ext>
            </a:extLst>
          </p:cNvPr>
          <p:cNvSpPr>
            <a:spLocks noGrp="1"/>
          </p:cNvSpPr>
          <p:nvPr>
            <p:ph idx="1"/>
          </p:nvPr>
        </p:nvSpPr>
        <p:spPr>
          <a:xfrm>
            <a:off x="52599" y="497112"/>
            <a:ext cx="12081408" cy="6263784"/>
          </a:xfrm>
        </p:spPr>
        <p:txBody>
          <a:bodyPr>
            <a:normAutofit/>
          </a:bodyPr>
          <a:lstStyle/>
          <a:p>
            <a:pPr marL="0" indent="0">
              <a:buNone/>
            </a:pPr>
            <a:r>
              <a:rPr lang="en-GB" sz="1200" dirty="0"/>
              <a:t>Britannica, (2024) </a:t>
            </a:r>
            <a:r>
              <a:rPr lang="en-GB" sz="1200" i="1" dirty="0"/>
              <a:t>Pong: electronic game.</a:t>
            </a:r>
            <a:r>
              <a:rPr lang="en-GB" sz="1200" dirty="0"/>
              <a:t> [Online] Available at: </a:t>
            </a:r>
            <a:r>
              <a:rPr lang="en-GB" sz="1200" dirty="0">
                <a:hlinkClick r:id="rId2"/>
              </a:rPr>
              <a:t>https://www.britannica.com/topic/Pong</a:t>
            </a:r>
            <a:r>
              <a:rPr lang="en-GB" sz="1200" dirty="0"/>
              <a:t> [Accessed 21 September 2024]</a:t>
            </a:r>
          </a:p>
          <a:p>
            <a:pPr marL="0" indent="0">
              <a:buNone/>
            </a:pPr>
            <a:r>
              <a:rPr lang="en-GB" sz="1200" dirty="0"/>
              <a:t>Carpenter, N. (2019) </a:t>
            </a:r>
            <a:r>
              <a:rPr lang="en-GB" sz="1200" i="1" dirty="0"/>
              <a:t>Epic Games suing Fortnite tester who leaked Chapter 2 </a:t>
            </a:r>
            <a:r>
              <a:rPr lang="en-GB" sz="1200" dirty="0"/>
              <a:t>[Online] Available at: </a:t>
            </a:r>
            <a:r>
              <a:rPr lang="en-GB" sz="1200" dirty="0">
                <a:hlinkClick r:id="rId3"/>
              </a:rPr>
              <a:t>https://www.polygon.com/fortnite/2019/10/25/20932658/epic-games-fortnite-lawsuit-chapter-2-leak</a:t>
            </a:r>
            <a:r>
              <a:rPr lang="en-GB" sz="1200" dirty="0"/>
              <a:t> [Accessed 22 September 2024]</a:t>
            </a:r>
            <a:endParaRPr lang="en-GB" sz="1200" i="1" dirty="0"/>
          </a:p>
          <a:p>
            <a:pPr marL="0" indent="0">
              <a:buNone/>
            </a:pPr>
            <a:r>
              <a:rPr lang="en-GB" sz="1200" dirty="0"/>
              <a:t>Clement, J. (2024) </a:t>
            </a:r>
            <a:r>
              <a:rPr lang="en-GB" sz="1200" i="1" dirty="0"/>
              <a:t>Consumer spending on boxed software video games in the United Kingdom (UK) from 2013 to 2023 </a:t>
            </a:r>
            <a:r>
              <a:rPr lang="en-GB" sz="1100" dirty="0"/>
              <a:t>[Online]. Available at:</a:t>
            </a:r>
            <a:r>
              <a:rPr lang="en-GB" sz="1000" i="1" dirty="0"/>
              <a:t> </a:t>
            </a:r>
            <a:r>
              <a:rPr lang="en-GB" sz="1200" dirty="0">
                <a:hlinkClick r:id="rId4"/>
              </a:rPr>
              <a:t>https://www.statista.com/statistics/513292/consumer-spending-on-boxed-software-united-kingdom-uk/</a:t>
            </a:r>
            <a:r>
              <a:rPr lang="en-GB" sz="1200" dirty="0"/>
              <a:t> [Accessed 21 September 2024]</a:t>
            </a:r>
          </a:p>
          <a:p>
            <a:pPr marL="0" indent="0">
              <a:buNone/>
            </a:pPr>
            <a:r>
              <a:rPr lang="en-GB" sz="1200" dirty="0" err="1"/>
              <a:t>Dalakov</a:t>
            </a:r>
            <a:r>
              <a:rPr lang="en-GB" sz="1200" dirty="0"/>
              <a:t>, G (N.D.) </a:t>
            </a:r>
            <a:r>
              <a:rPr lang="en-GB" sz="1200" i="1" dirty="0"/>
              <a:t>Goldsmith and Mann </a:t>
            </a:r>
            <a:r>
              <a:rPr lang="en-GB" sz="1200" dirty="0"/>
              <a:t>[Online]</a:t>
            </a:r>
            <a:r>
              <a:rPr lang="en-GB" sz="1200" i="1" dirty="0"/>
              <a:t>. </a:t>
            </a:r>
            <a:r>
              <a:rPr lang="en-GB" sz="1200" dirty="0"/>
              <a:t>Available at: </a:t>
            </a:r>
            <a:r>
              <a:rPr lang="en-GB" sz="1200" dirty="0">
                <a:hlinkClick r:id="rId5"/>
              </a:rPr>
              <a:t>http://www.computer-timeline.com/timeline/goldsmith-and-mann/</a:t>
            </a:r>
            <a:r>
              <a:rPr lang="en-GB" sz="1200" dirty="0"/>
              <a:t> [Accessed 21 September 2024] </a:t>
            </a:r>
          </a:p>
          <a:p>
            <a:pPr marL="0" indent="0">
              <a:buNone/>
            </a:pPr>
            <a:r>
              <a:rPr lang="en-GB" sz="1200" dirty="0"/>
              <a:t>McEvoy, S. (2024) </a:t>
            </a:r>
            <a:r>
              <a:rPr lang="en-GB" sz="1200" i="1" dirty="0"/>
              <a:t>TIGA: UK games studios “cautiously optimistic” about the industry in 2024 </a:t>
            </a:r>
            <a:r>
              <a:rPr lang="en-GB" sz="1200" dirty="0"/>
              <a:t>[Online]. Available at: </a:t>
            </a:r>
            <a:r>
              <a:rPr lang="en-GB" sz="1200" dirty="0">
                <a:hlinkClick r:id="rId6"/>
              </a:rPr>
              <a:t>https://www.gamesindustry.biz/tiga-uk-games-studios-cautiously-optimistic-about-the-industry-in-2024</a:t>
            </a:r>
            <a:r>
              <a:rPr lang="en-GB" sz="1200" dirty="0"/>
              <a:t> [Accessed 18th September 2024]</a:t>
            </a:r>
          </a:p>
          <a:p>
            <a:pPr marL="0" indent="0">
              <a:buNone/>
            </a:pPr>
            <a:r>
              <a:rPr lang="en-GB" sz="1200" dirty="0" err="1"/>
              <a:t>Stilphen</a:t>
            </a:r>
            <a:r>
              <a:rPr lang="en-GB" sz="1200" dirty="0"/>
              <a:t>, S. (N.D.) </a:t>
            </a:r>
            <a:r>
              <a:rPr lang="en-GB" sz="1200" i="1" dirty="0"/>
              <a:t>The Atari Compendium: The Great Market Crash </a:t>
            </a:r>
            <a:r>
              <a:rPr lang="en-GB" sz="1200" dirty="0"/>
              <a:t>[Online] Available at: </a:t>
            </a:r>
            <a:r>
              <a:rPr lang="en-GB" sz="1200" dirty="0">
                <a:hlinkClick r:id="rId7"/>
              </a:rPr>
              <a:t>https://www.ataricompendium.com/archives/articles/crash/crash.html</a:t>
            </a:r>
            <a:r>
              <a:rPr lang="en-GB" sz="1200" dirty="0"/>
              <a:t> [Accessed 18th September 2024]</a:t>
            </a:r>
          </a:p>
          <a:p>
            <a:pPr marL="0" indent="0">
              <a:buNone/>
            </a:pPr>
            <a:r>
              <a:rPr lang="en-GB" sz="1200" dirty="0" err="1"/>
              <a:t>Ukie</a:t>
            </a:r>
            <a:r>
              <a:rPr lang="en-GB" sz="1200" dirty="0"/>
              <a:t> (2024) </a:t>
            </a:r>
            <a:r>
              <a:rPr lang="en-GB" sz="1200" i="1" dirty="0"/>
              <a:t>2023 Video Game Industry Valuation </a:t>
            </a:r>
            <a:r>
              <a:rPr lang="en-GB" sz="1200" dirty="0"/>
              <a:t>[Online]</a:t>
            </a:r>
            <a:r>
              <a:rPr lang="en-GB" sz="1200" i="1" dirty="0"/>
              <a:t>. </a:t>
            </a:r>
            <a:r>
              <a:rPr lang="en-GB" sz="1200" dirty="0"/>
              <a:t>Available at: </a:t>
            </a:r>
            <a:r>
              <a:rPr lang="en-GB" sz="1200" dirty="0">
                <a:hlinkClick r:id="rId8"/>
              </a:rPr>
              <a:t>https://ukie.org.uk/news/2024/04/2023VideoGameIndustryValuation</a:t>
            </a:r>
            <a:r>
              <a:rPr lang="en-GB" sz="1200" dirty="0"/>
              <a:t> [Accessed 18th September 2024]</a:t>
            </a:r>
            <a:r>
              <a:rPr lang="en-GB" sz="1200" i="1" dirty="0"/>
              <a:t> </a:t>
            </a:r>
          </a:p>
          <a:p>
            <a:pPr marL="0" indent="0">
              <a:buNone/>
            </a:pPr>
            <a:r>
              <a:rPr lang="en-GB" sz="1200" dirty="0" err="1"/>
              <a:t>Wardrip-Fruin</a:t>
            </a:r>
            <a:r>
              <a:rPr lang="en-GB" sz="1200" dirty="0"/>
              <a:t>, N. (2021) </a:t>
            </a:r>
            <a:r>
              <a:rPr lang="en-GB" sz="1200" i="1" dirty="0"/>
              <a:t>Before Pong, There Was Computer Space </a:t>
            </a:r>
            <a:r>
              <a:rPr lang="en-GB" sz="1200" dirty="0"/>
              <a:t>[Online]. Available at: </a:t>
            </a:r>
            <a:r>
              <a:rPr lang="en-GB" sz="1200" dirty="0">
                <a:hlinkClick r:id="rId9"/>
              </a:rPr>
              <a:t>https://thereader.mitpress.mit.edu/before-pong-there-was-computer-space/</a:t>
            </a:r>
            <a:r>
              <a:rPr lang="en-GB" sz="1200" dirty="0"/>
              <a:t> [Accessed 21 September 2024]</a:t>
            </a:r>
          </a:p>
          <a:p>
            <a:pPr marL="0" indent="0">
              <a:buNone/>
            </a:pPr>
            <a:r>
              <a:rPr lang="en-GB" sz="1200" dirty="0"/>
              <a:t>Yin-Poole, W. (2024) </a:t>
            </a:r>
            <a:r>
              <a:rPr lang="en-GB" sz="1200" i="1" dirty="0" err="1"/>
              <a:t>Palworld</a:t>
            </a:r>
            <a:r>
              <a:rPr lang="en-GB" sz="1200" i="1" dirty="0"/>
              <a:t> Developer </a:t>
            </a:r>
            <a:r>
              <a:rPr lang="en-GB" sz="1200" i="1" dirty="0" err="1"/>
              <a:t>Pocketpair</a:t>
            </a:r>
            <a:r>
              <a:rPr lang="en-GB" sz="1200" i="1" dirty="0"/>
              <a:t> Responds to Nintendo Pokémon Lawsuit, Says It’s Unaware of the Patents It’s Accused of Infringing </a:t>
            </a:r>
            <a:r>
              <a:rPr lang="en-GB" sz="1200" dirty="0"/>
              <a:t>[Online]. Available at: </a:t>
            </a:r>
            <a:r>
              <a:rPr lang="en-GB" sz="1200" dirty="0">
                <a:hlinkClick r:id="rId10"/>
              </a:rPr>
              <a:t>https://www.ign.com/articles/palworld-developer-pocketpair-responds-to-nintendo-pokmon-lawsuit-says-its-unaware-of-the-patents-its-accused-of-infringing</a:t>
            </a:r>
            <a:r>
              <a:rPr lang="en-GB" sz="1200" dirty="0"/>
              <a:t> [Accessed 22 September 2024]</a:t>
            </a:r>
            <a:endParaRPr lang="en-GB" sz="1200" i="1" dirty="0"/>
          </a:p>
        </p:txBody>
      </p:sp>
    </p:spTree>
    <p:extLst>
      <p:ext uri="{BB962C8B-B14F-4D97-AF65-F5344CB8AC3E}">
        <p14:creationId xmlns:p14="http://schemas.microsoft.com/office/powerpoint/2010/main" val="1854590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2243-912C-66B8-50AD-46B03C83C209}"/>
              </a:ext>
            </a:extLst>
          </p:cNvPr>
          <p:cNvSpPr>
            <a:spLocks noGrp="1"/>
          </p:cNvSpPr>
          <p:nvPr>
            <p:ph type="title"/>
          </p:nvPr>
        </p:nvSpPr>
        <p:spPr>
          <a:xfrm>
            <a:off x="838200" y="365125"/>
            <a:ext cx="10515600" cy="516907"/>
          </a:xfrm>
        </p:spPr>
        <p:txBody>
          <a:bodyPr>
            <a:normAutofit/>
          </a:bodyPr>
          <a:lstStyle/>
          <a:p>
            <a:r>
              <a:rPr lang="en-GB" sz="2800" dirty="0"/>
              <a:t>What we’ll be covering - </a:t>
            </a:r>
          </a:p>
        </p:txBody>
      </p:sp>
      <p:sp>
        <p:nvSpPr>
          <p:cNvPr id="3" name="Content Placeholder 2">
            <a:extLst>
              <a:ext uri="{FF2B5EF4-FFF2-40B4-BE49-F238E27FC236}">
                <a16:creationId xmlns:a16="http://schemas.microsoft.com/office/drawing/2014/main" id="{B666874F-4216-BDFB-79D5-54D9E0C9FA7B}"/>
              </a:ext>
            </a:extLst>
          </p:cNvPr>
          <p:cNvSpPr>
            <a:spLocks noGrp="1"/>
          </p:cNvSpPr>
          <p:nvPr>
            <p:ph idx="1"/>
          </p:nvPr>
        </p:nvSpPr>
        <p:spPr>
          <a:xfrm>
            <a:off x="838200" y="1149068"/>
            <a:ext cx="10515600" cy="5296435"/>
          </a:xfrm>
        </p:spPr>
        <p:txBody>
          <a:bodyPr>
            <a:normAutofit fontScale="85000" lnSpcReduction="20000"/>
          </a:bodyPr>
          <a:lstStyle/>
          <a:p>
            <a:r>
              <a:rPr lang="en-GB" sz="1800" dirty="0"/>
              <a:t>By the Numbers – Trends in the Games Industry</a:t>
            </a:r>
          </a:p>
          <a:p>
            <a:endParaRPr lang="en-GB" sz="1800" dirty="0"/>
          </a:p>
          <a:p>
            <a:r>
              <a:rPr lang="en-GB" sz="1800" dirty="0"/>
              <a:t>A Brief History of the Games Industry Part 1</a:t>
            </a:r>
          </a:p>
          <a:p>
            <a:endParaRPr lang="en-GB" sz="1800" dirty="0"/>
          </a:p>
          <a:p>
            <a:r>
              <a:rPr lang="en-GB" sz="1800" dirty="0"/>
              <a:t>Developer / Publisher Relationships</a:t>
            </a:r>
          </a:p>
          <a:p>
            <a:pPr lvl="1"/>
            <a:r>
              <a:rPr lang="en-GB" sz="1600" dirty="0"/>
              <a:t>Traditional developer-publisher relationships</a:t>
            </a:r>
          </a:p>
          <a:p>
            <a:pPr lvl="1"/>
            <a:r>
              <a:rPr lang="en-GB" sz="1600" dirty="0"/>
              <a:t>Indie Development</a:t>
            </a:r>
          </a:p>
          <a:p>
            <a:pPr lvl="1"/>
            <a:r>
              <a:rPr lang="en-GB" sz="1600" dirty="0"/>
              <a:t>Funding</a:t>
            </a:r>
          </a:p>
          <a:p>
            <a:pPr marL="457200" lvl="1" indent="0">
              <a:buNone/>
            </a:pPr>
            <a:endParaRPr lang="en-GB" sz="1600" dirty="0"/>
          </a:p>
          <a:p>
            <a:r>
              <a:rPr lang="en-GB" sz="1800" dirty="0"/>
              <a:t>Marketing</a:t>
            </a:r>
          </a:p>
          <a:p>
            <a:pPr lvl="1"/>
            <a:r>
              <a:rPr lang="en-GB" sz="1600" dirty="0"/>
              <a:t>Marketing avenues</a:t>
            </a:r>
          </a:p>
          <a:p>
            <a:pPr lvl="1"/>
            <a:r>
              <a:rPr lang="en-GB" sz="1600" dirty="0"/>
              <a:t>Production planning around Marketing</a:t>
            </a:r>
          </a:p>
          <a:p>
            <a:pPr lvl="1"/>
            <a:r>
              <a:rPr lang="en-GB" sz="1600" dirty="0"/>
              <a:t>Game life-cycle</a:t>
            </a:r>
          </a:p>
          <a:p>
            <a:pPr lvl="1"/>
            <a:r>
              <a:rPr lang="en-GB" sz="1600" dirty="0"/>
              <a:t>Analytics</a:t>
            </a:r>
          </a:p>
          <a:p>
            <a:pPr marL="457200" lvl="1" indent="0">
              <a:buNone/>
            </a:pPr>
            <a:endParaRPr lang="en-GB" sz="2000" dirty="0"/>
          </a:p>
          <a:p>
            <a:r>
              <a:rPr lang="en-GB" sz="1800" dirty="0"/>
              <a:t>IP, Social, and Ethical Issues Part 1 – Intellectual Property</a:t>
            </a:r>
          </a:p>
        </p:txBody>
      </p:sp>
      <p:pic>
        <p:nvPicPr>
          <p:cNvPr id="5" name="Graphic 4" descr="Checkmark with solid fill">
            <a:extLst>
              <a:ext uri="{FF2B5EF4-FFF2-40B4-BE49-F238E27FC236}">
                <a16:creationId xmlns:a16="http://schemas.microsoft.com/office/drawing/2014/main" id="{3D78F6FE-A4CC-6CCB-3CB5-E4A500A951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595" y="882032"/>
            <a:ext cx="688394" cy="688394"/>
          </a:xfrm>
          <a:prstGeom prst="rect">
            <a:avLst/>
          </a:prstGeom>
        </p:spPr>
      </p:pic>
      <p:pic>
        <p:nvPicPr>
          <p:cNvPr id="6" name="Graphic 5" descr="Checkmark with solid fill">
            <a:extLst>
              <a:ext uri="{FF2B5EF4-FFF2-40B4-BE49-F238E27FC236}">
                <a16:creationId xmlns:a16="http://schemas.microsoft.com/office/drawing/2014/main" id="{C997C101-EB7C-E631-E2E1-75A28193FD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595" y="1738651"/>
            <a:ext cx="688394" cy="688394"/>
          </a:xfrm>
          <a:prstGeom prst="rect">
            <a:avLst/>
          </a:prstGeom>
        </p:spPr>
      </p:pic>
      <p:pic>
        <p:nvPicPr>
          <p:cNvPr id="7" name="Graphic 6" descr="Checkmark with solid fill">
            <a:extLst>
              <a:ext uri="{FF2B5EF4-FFF2-40B4-BE49-F238E27FC236}">
                <a16:creationId xmlns:a16="http://schemas.microsoft.com/office/drawing/2014/main" id="{A9C6F852-F700-F957-C4D9-C6FD26960B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595" y="2595270"/>
            <a:ext cx="688394" cy="688394"/>
          </a:xfrm>
          <a:prstGeom prst="rect">
            <a:avLst/>
          </a:prstGeom>
        </p:spPr>
      </p:pic>
    </p:spTree>
    <p:extLst>
      <p:ext uri="{BB962C8B-B14F-4D97-AF65-F5344CB8AC3E}">
        <p14:creationId xmlns:p14="http://schemas.microsoft.com/office/powerpoint/2010/main" val="340139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899A-5A86-9A52-4950-B144AF96227C}"/>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BCAD2342-75E3-E8CA-3CC7-6557C108617D}"/>
              </a:ext>
            </a:extLst>
          </p:cNvPr>
          <p:cNvSpPr>
            <a:spLocks noGrp="1"/>
          </p:cNvSpPr>
          <p:nvPr>
            <p:ph idx="1"/>
          </p:nvPr>
        </p:nvSpPr>
        <p:spPr>
          <a:xfrm>
            <a:off x="838200" y="1825625"/>
            <a:ext cx="7298342" cy="4351338"/>
          </a:xfrm>
        </p:spPr>
        <p:txBody>
          <a:bodyPr>
            <a:normAutofit lnSpcReduction="10000"/>
          </a:bodyPr>
          <a:lstStyle/>
          <a:p>
            <a:r>
              <a:rPr lang="en-GB" sz="1800" dirty="0"/>
              <a:t>How do you find out about games that are in development?</a:t>
            </a:r>
          </a:p>
          <a:p>
            <a:endParaRPr lang="en-GB" sz="1800" dirty="0"/>
          </a:p>
          <a:p>
            <a:r>
              <a:rPr lang="en-GB" sz="1800" dirty="0"/>
              <a:t>Marketing is a necessary, and often frowned upon, part of the product life-cycle. Marketers are adept at their job.</a:t>
            </a:r>
          </a:p>
          <a:p>
            <a:endParaRPr lang="en-GB" sz="1800" dirty="0"/>
          </a:p>
          <a:p>
            <a:r>
              <a:rPr lang="en-GB" sz="1800" dirty="0"/>
              <a:t>Traditionally, games were marketed through print media – industry / home computer magazines. Media coverage, such as </a:t>
            </a:r>
            <a:r>
              <a:rPr lang="en-GB" sz="1800" i="1" dirty="0"/>
              <a:t>favourable </a:t>
            </a:r>
            <a:r>
              <a:rPr lang="en-GB" sz="1800" dirty="0"/>
              <a:t>reviews were also beneficial.</a:t>
            </a:r>
          </a:p>
          <a:p>
            <a:endParaRPr lang="en-GB" sz="1800" dirty="0"/>
          </a:p>
          <a:p>
            <a:r>
              <a:rPr lang="en-GB" sz="1800" dirty="0"/>
              <a:t>Larger publishers could also leverage broadcast media. </a:t>
            </a:r>
            <a:r>
              <a:rPr lang="en-GB" sz="1800" dirty="0">
                <a:hlinkClick r:id="rId2"/>
              </a:rPr>
              <a:t>https://youtu.be/dTJ1Xf_EItA?si=cQieQ8r5o_a-C690</a:t>
            </a:r>
            <a:endParaRPr lang="en-GB" sz="1800" dirty="0"/>
          </a:p>
        </p:txBody>
      </p:sp>
      <p:pic>
        <p:nvPicPr>
          <p:cNvPr id="4" name="Picture 2" descr="Image result for crash games magazine">
            <a:extLst>
              <a:ext uri="{FF2B5EF4-FFF2-40B4-BE49-F238E27FC236}">
                <a16:creationId xmlns:a16="http://schemas.microsoft.com/office/drawing/2014/main" id="{F78468D0-54D8-A133-E98A-62D525BC1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218" y="924401"/>
            <a:ext cx="1317259" cy="19239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zzap 64 games magazine">
            <a:extLst>
              <a:ext uri="{FF2B5EF4-FFF2-40B4-BE49-F238E27FC236}">
                <a16:creationId xmlns:a16="http://schemas.microsoft.com/office/drawing/2014/main" id="{77AFF270-C58D-BBDE-DF7F-89DC5E2EF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409" y="2053772"/>
            <a:ext cx="1371236" cy="1937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166DC7-4A2E-2B4D-A5F5-79159306FF12}"/>
              </a:ext>
            </a:extLst>
          </p:cNvPr>
          <p:cNvSpPr txBox="1"/>
          <p:nvPr/>
        </p:nvSpPr>
        <p:spPr>
          <a:xfrm>
            <a:off x="8900409" y="3990900"/>
            <a:ext cx="1371237" cy="184666"/>
          </a:xfrm>
          <a:prstGeom prst="rect">
            <a:avLst/>
          </a:prstGeom>
          <a:noFill/>
        </p:spPr>
        <p:txBody>
          <a:bodyPr wrap="square" rtlCol="0">
            <a:spAutoFit/>
          </a:bodyPr>
          <a:lstStyle/>
          <a:p>
            <a:r>
              <a:rPr lang="en-GB" sz="600" i="1" dirty="0"/>
              <a:t>© Copyright </a:t>
            </a:r>
            <a:r>
              <a:rPr lang="en-GB" sz="600" i="1" dirty="0" err="1"/>
              <a:t>Newsfield</a:t>
            </a:r>
            <a:r>
              <a:rPr lang="en-GB" sz="600" i="1" dirty="0"/>
              <a:t> Publications</a:t>
            </a:r>
          </a:p>
        </p:txBody>
      </p:sp>
      <p:pic>
        <p:nvPicPr>
          <p:cNvPr id="7" name="Picture 8" descr="Image result for edge magazine">
            <a:extLst>
              <a:ext uri="{FF2B5EF4-FFF2-40B4-BE49-F238E27FC236}">
                <a16:creationId xmlns:a16="http://schemas.microsoft.com/office/drawing/2014/main" id="{9A75F1AB-B29A-00F4-FF46-152164EC7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6361" y="1007459"/>
            <a:ext cx="1454622" cy="1926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28FAB4-581E-27BE-E71C-1576D0A59F82}"/>
              </a:ext>
            </a:extLst>
          </p:cNvPr>
          <p:cNvSpPr txBox="1"/>
          <p:nvPr/>
        </p:nvSpPr>
        <p:spPr>
          <a:xfrm>
            <a:off x="10916353" y="2934110"/>
            <a:ext cx="954630" cy="184666"/>
          </a:xfrm>
          <a:prstGeom prst="rect">
            <a:avLst/>
          </a:prstGeom>
          <a:noFill/>
        </p:spPr>
        <p:txBody>
          <a:bodyPr wrap="square" rtlCol="0">
            <a:spAutoFit/>
          </a:bodyPr>
          <a:lstStyle/>
          <a:p>
            <a:r>
              <a:rPr lang="en-GB" sz="600" i="1" dirty="0"/>
              <a:t>© Copyright Future PLC</a:t>
            </a:r>
          </a:p>
        </p:txBody>
      </p:sp>
      <p:pic>
        <p:nvPicPr>
          <p:cNvPr id="10" name="Picture 9" descr="A person and person in garment&#10;&#10;Description automatically generated">
            <a:extLst>
              <a:ext uri="{FF2B5EF4-FFF2-40B4-BE49-F238E27FC236}">
                <a16:creationId xmlns:a16="http://schemas.microsoft.com/office/drawing/2014/main" id="{29B41209-2FFD-AD75-3067-04CB4F87E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9236" y="4353984"/>
            <a:ext cx="1937324" cy="2419133"/>
          </a:xfrm>
          <a:prstGeom prst="rect">
            <a:avLst/>
          </a:prstGeom>
        </p:spPr>
      </p:pic>
    </p:spTree>
    <p:extLst>
      <p:ext uri="{BB962C8B-B14F-4D97-AF65-F5344CB8AC3E}">
        <p14:creationId xmlns:p14="http://schemas.microsoft.com/office/powerpoint/2010/main" val="1973525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people sitting in chairs in front of a large screen&#10;&#10;Description automatically generated">
            <a:extLst>
              <a:ext uri="{FF2B5EF4-FFF2-40B4-BE49-F238E27FC236}">
                <a16:creationId xmlns:a16="http://schemas.microsoft.com/office/drawing/2014/main" id="{B1F9277F-C965-FD99-B7EC-B5CAF409A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4" r="26283"/>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D4DDFEF-6653-3179-4F40-6D11968E150D}"/>
              </a:ext>
            </a:extLst>
          </p:cNvPr>
          <p:cNvSpPr>
            <a:spLocks noGrp="1"/>
          </p:cNvSpPr>
          <p:nvPr>
            <p:ph type="title"/>
          </p:nvPr>
        </p:nvSpPr>
        <p:spPr>
          <a:xfrm>
            <a:off x="371094" y="1161288"/>
            <a:ext cx="3438144" cy="1125728"/>
          </a:xfrm>
        </p:spPr>
        <p:txBody>
          <a:bodyPr anchor="b">
            <a:normAutofit/>
          </a:bodyPr>
          <a:lstStyle/>
          <a:p>
            <a:r>
              <a:rPr lang="en-GB" sz="2800"/>
              <a:t>4. Marketing</a:t>
            </a:r>
          </a:p>
        </p:txBody>
      </p:sp>
      <p:sp>
        <p:nvSpPr>
          <p:cNvPr id="3" name="Content Placeholder 2">
            <a:extLst>
              <a:ext uri="{FF2B5EF4-FFF2-40B4-BE49-F238E27FC236}">
                <a16:creationId xmlns:a16="http://schemas.microsoft.com/office/drawing/2014/main" id="{49D6EA0B-95E2-58D1-8434-53762DF1C934}"/>
              </a:ext>
            </a:extLst>
          </p:cNvPr>
          <p:cNvSpPr>
            <a:spLocks noGrp="1"/>
          </p:cNvSpPr>
          <p:nvPr>
            <p:ph idx="1"/>
          </p:nvPr>
        </p:nvSpPr>
        <p:spPr>
          <a:xfrm>
            <a:off x="371094" y="2718054"/>
            <a:ext cx="3438906" cy="3207258"/>
          </a:xfrm>
        </p:spPr>
        <p:txBody>
          <a:bodyPr anchor="t">
            <a:normAutofit fontScale="92500" lnSpcReduction="20000"/>
          </a:bodyPr>
          <a:lstStyle/>
          <a:p>
            <a:r>
              <a:rPr lang="en-GB" sz="1600"/>
              <a:t>Alongside printed and broadcast media, gaming conventions are an important part of the marketing process.</a:t>
            </a:r>
          </a:p>
          <a:p>
            <a:endParaRPr lang="en-GB" sz="1600"/>
          </a:p>
          <a:p>
            <a:r>
              <a:rPr lang="en-GB" sz="1600"/>
              <a:t>Some important shows:</a:t>
            </a:r>
          </a:p>
          <a:p>
            <a:pPr lvl="1"/>
            <a:r>
              <a:rPr lang="en-GB" sz="1600">
                <a:hlinkClick r:id="rId4"/>
              </a:rPr>
              <a:t>UK Games Expo (UK) </a:t>
            </a:r>
            <a:endParaRPr lang="en-GB" sz="1600"/>
          </a:p>
          <a:p>
            <a:pPr lvl="1"/>
            <a:r>
              <a:rPr lang="en-GB" sz="1600">
                <a:hlinkClick r:id="rId5"/>
              </a:rPr>
              <a:t>EGX (UK)</a:t>
            </a:r>
            <a:endParaRPr lang="en-GB" sz="1600"/>
          </a:p>
          <a:p>
            <a:pPr lvl="1"/>
            <a:r>
              <a:rPr lang="en-GB" sz="1600">
                <a:hlinkClick r:id="rId6"/>
              </a:rPr>
              <a:t>GamesCom</a:t>
            </a:r>
            <a:r>
              <a:rPr lang="en-GB" sz="1600"/>
              <a:t> (Germany)</a:t>
            </a:r>
          </a:p>
          <a:p>
            <a:pPr lvl="1"/>
            <a:r>
              <a:rPr lang="en-GB" sz="1600">
                <a:hlinkClick r:id="rId7"/>
              </a:rPr>
              <a:t>Develop (UK)</a:t>
            </a:r>
            <a:endParaRPr lang="en-GB" sz="1600"/>
          </a:p>
          <a:p>
            <a:pPr lvl="1"/>
            <a:r>
              <a:rPr lang="en-GB" sz="1600">
                <a:hlinkClick r:id="rId8"/>
              </a:rPr>
              <a:t>IndieCade (US)</a:t>
            </a:r>
            <a:endParaRPr lang="en-GB" sz="1600"/>
          </a:p>
          <a:p>
            <a:pPr lvl="1"/>
            <a:endParaRPr lang="en-GB" sz="1600"/>
          </a:p>
        </p:txBody>
      </p:sp>
    </p:spTree>
    <p:extLst>
      <p:ext uri="{BB962C8B-B14F-4D97-AF65-F5344CB8AC3E}">
        <p14:creationId xmlns:p14="http://schemas.microsoft.com/office/powerpoint/2010/main" val="2764778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89EA-5BBB-A074-9B19-834F46060825}"/>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CCF1879A-9F40-EE8E-F4A7-B3E2824826FF}"/>
              </a:ext>
            </a:extLst>
          </p:cNvPr>
          <p:cNvSpPr>
            <a:spLocks noGrp="1"/>
          </p:cNvSpPr>
          <p:nvPr>
            <p:ph idx="1"/>
          </p:nvPr>
        </p:nvSpPr>
        <p:spPr>
          <a:xfrm>
            <a:off x="838200" y="1825625"/>
            <a:ext cx="5892312" cy="4729040"/>
          </a:xfrm>
        </p:spPr>
        <p:txBody>
          <a:bodyPr>
            <a:normAutofit/>
          </a:bodyPr>
          <a:lstStyle/>
          <a:p>
            <a:r>
              <a:rPr lang="en-GB" sz="1800" dirty="0"/>
              <a:t>Social Media can be a very powerful and effective marketing tool, particularly for solo and small dev teams. They can utilise social media to communicate directly with their potential audience, and to keep the community updated. </a:t>
            </a:r>
          </a:p>
          <a:p>
            <a:endParaRPr lang="en-GB" sz="1800" dirty="0"/>
          </a:p>
          <a:p>
            <a:r>
              <a:rPr lang="en-GB" sz="1800" dirty="0"/>
              <a:t>The rise of streaming games to an audience, through platforms such as Twitch and YouTube, has created some unique opportunities for marketing games.</a:t>
            </a:r>
          </a:p>
          <a:p>
            <a:r>
              <a:rPr lang="en-GB" sz="1800" dirty="0"/>
              <a:t> Twitch/YouTuber ‘</a:t>
            </a:r>
            <a:r>
              <a:rPr lang="en-GB" sz="1800" dirty="0" err="1"/>
              <a:t>InSym</a:t>
            </a:r>
            <a:r>
              <a:rPr lang="en-GB" sz="1800" dirty="0"/>
              <a:t>’ has introduced his audience to many indie ghost-hunting horror games, such as </a:t>
            </a:r>
            <a:r>
              <a:rPr lang="en-GB" sz="1800" i="1" dirty="0"/>
              <a:t>Phasmophobia</a:t>
            </a:r>
            <a:r>
              <a:rPr lang="en-GB" sz="1800" dirty="0"/>
              <a:t>, </a:t>
            </a:r>
            <a:r>
              <a:rPr lang="en-GB" sz="1800" i="1" dirty="0"/>
              <a:t>Demonologist</a:t>
            </a:r>
            <a:r>
              <a:rPr lang="en-GB" sz="1800" dirty="0"/>
              <a:t>, </a:t>
            </a:r>
            <a:r>
              <a:rPr lang="en-GB" sz="1800" i="1" dirty="0"/>
              <a:t>Forewarned</a:t>
            </a:r>
            <a:r>
              <a:rPr lang="en-GB" sz="1800" dirty="0"/>
              <a:t>…</a:t>
            </a:r>
          </a:p>
        </p:txBody>
      </p:sp>
      <p:pic>
        <p:nvPicPr>
          <p:cNvPr id="4" name="Picture 2" descr="Image result for youtube">
            <a:extLst>
              <a:ext uri="{FF2B5EF4-FFF2-40B4-BE49-F238E27FC236}">
                <a16:creationId xmlns:a16="http://schemas.microsoft.com/office/drawing/2014/main" id="{4DE70370-466D-EA02-D7A7-8D7619B58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530" y="1349619"/>
            <a:ext cx="4660659" cy="1864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urple and white logo&#10;&#10;Description automatically generated">
            <a:extLst>
              <a:ext uri="{FF2B5EF4-FFF2-40B4-BE49-F238E27FC236}">
                <a16:creationId xmlns:a16="http://schemas.microsoft.com/office/drawing/2014/main" id="{06D79E3B-4DF6-F967-86F5-2B633ABEC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921" y="2941027"/>
            <a:ext cx="2833688" cy="1743808"/>
          </a:xfrm>
          <a:prstGeom prst="rect">
            <a:avLst/>
          </a:prstGeom>
        </p:spPr>
      </p:pic>
      <p:pic>
        <p:nvPicPr>
          <p:cNvPr id="7" name="Picture 4" descr="Image result for facebook logo">
            <a:extLst>
              <a:ext uri="{FF2B5EF4-FFF2-40B4-BE49-F238E27FC236}">
                <a16:creationId xmlns:a16="http://schemas.microsoft.com/office/drawing/2014/main" id="{F09AB7E0-4B6F-C163-82CC-A9A9CB4E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7489" y="2759441"/>
            <a:ext cx="825574" cy="825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instagram logo">
            <a:extLst>
              <a:ext uri="{FF2B5EF4-FFF2-40B4-BE49-F238E27FC236}">
                <a16:creationId xmlns:a16="http://schemas.microsoft.com/office/drawing/2014/main" id="{6C2083A9-9DB0-D067-1BB8-683B284163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3788" y="2802178"/>
            <a:ext cx="941646" cy="94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47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9B21-4FC5-889D-63D0-BA8A616CAD2C}"/>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3004B156-05EC-BD50-F114-62952DEE3CEB}"/>
              </a:ext>
            </a:extLst>
          </p:cNvPr>
          <p:cNvSpPr>
            <a:spLocks noGrp="1"/>
          </p:cNvSpPr>
          <p:nvPr>
            <p:ph idx="1"/>
          </p:nvPr>
        </p:nvSpPr>
        <p:spPr>
          <a:xfrm>
            <a:off x="838200" y="1560402"/>
            <a:ext cx="10515600" cy="4351338"/>
          </a:xfrm>
        </p:spPr>
        <p:txBody>
          <a:bodyPr>
            <a:normAutofit/>
          </a:bodyPr>
          <a:lstStyle/>
          <a:p>
            <a:r>
              <a:rPr lang="en-GB" sz="1800" dirty="0"/>
              <a:t>To market a modern game, it is important to understand two important aspects:</a:t>
            </a:r>
          </a:p>
          <a:p>
            <a:pPr lvl="1"/>
            <a:r>
              <a:rPr lang="en-GB" sz="1400" dirty="0"/>
              <a:t>The timing of updates and feature releases to maximise the product’s life-cycle</a:t>
            </a:r>
          </a:p>
          <a:p>
            <a:pPr lvl="1"/>
            <a:r>
              <a:rPr lang="en-GB" sz="1400" dirty="0"/>
              <a:t>Analytics to better understand your players and how they engage with the game</a:t>
            </a:r>
          </a:p>
          <a:p>
            <a:pPr lvl="1"/>
            <a:endParaRPr lang="en-GB" sz="1400" dirty="0"/>
          </a:p>
          <a:p>
            <a:pPr marL="0" indent="0">
              <a:buNone/>
            </a:pPr>
            <a:endParaRPr lang="en-GB" sz="1800" dirty="0"/>
          </a:p>
        </p:txBody>
      </p:sp>
      <p:pic>
        <p:nvPicPr>
          <p:cNvPr id="4" name="Picture 2" descr="Product-life-cycle-crossing-the-chasm">
            <a:extLst>
              <a:ext uri="{FF2B5EF4-FFF2-40B4-BE49-F238E27FC236}">
                <a16:creationId xmlns:a16="http://schemas.microsoft.com/office/drawing/2014/main" id="{893E1C16-EF20-0495-438F-F7B6FAE07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38" y="3216599"/>
            <a:ext cx="5780546" cy="2491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2D5A31-62C1-6503-92EE-AAA15EB6DC5E}"/>
              </a:ext>
            </a:extLst>
          </p:cNvPr>
          <p:cNvSpPr txBox="1"/>
          <p:nvPr/>
        </p:nvSpPr>
        <p:spPr>
          <a:xfrm>
            <a:off x="838200" y="2844460"/>
            <a:ext cx="3620941" cy="372139"/>
          </a:xfrm>
          <a:prstGeom prst="rect">
            <a:avLst/>
          </a:prstGeom>
          <a:noFill/>
        </p:spPr>
        <p:txBody>
          <a:bodyPr wrap="square" rtlCol="0">
            <a:spAutoFit/>
          </a:bodyPr>
          <a:lstStyle/>
          <a:p>
            <a:r>
              <a:rPr lang="en-GB" b="1" dirty="0"/>
              <a:t>Typical product life-cycle…</a:t>
            </a:r>
          </a:p>
        </p:txBody>
      </p:sp>
      <p:sp>
        <p:nvSpPr>
          <p:cNvPr id="6" name="Rectangle 5">
            <a:extLst>
              <a:ext uri="{FF2B5EF4-FFF2-40B4-BE49-F238E27FC236}">
                <a16:creationId xmlns:a16="http://schemas.microsoft.com/office/drawing/2014/main" id="{79CDE7F0-20CA-6AD8-4192-FC2302A3BA49}"/>
              </a:ext>
            </a:extLst>
          </p:cNvPr>
          <p:cNvSpPr/>
          <p:nvPr/>
        </p:nvSpPr>
        <p:spPr>
          <a:xfrm>
            <a:off x="838200" y="5696296"/>
            <a:ext cx="1923925" cy="215444"/>
          </a:xfrm>
          <a:prstGeom prst="rect">
            <a:avLst/>
          </a:prstGeom>
        </p:spPr>
        <p:txBody>
          <a:bodyPr wrap="none">
            <a:spAutoFit/>
          </a:bodyPr>
          <a:lstStyle/>
          <a:p>
            <a:r>
              <a:rPr lang="en-GB" sz="800" i="1" dirty="0"/>
              <a:t>http://www.theinnovativemanager.com</a:t>
            </a:r>
          </a:p>
        </p:txBody>
      </p:sp>
      <p:sp>
        <p:nvSpPr>
          <p:cNvPr id="7" name="TextBox 6">
            <a:extLst>
              <a:ext uri="{FF2B5EF4-FFF2-40B4-BE49-F238E27FC236}">
                <a16:creationId xmlns:a16="http://schemas.microsoft.com/office/drawing/2014/main" id="{90C7B3E8-DFA2-E31A-170C-3A4349B267C7}"/>
              </a:ext>
            </a:extLst>
          </p:cNvPr>
          <p:cNvSpPr txBox="1"/>
          <p:nvPr/>
        </p:nvSpPr>
        <p:spPr>
          <a:xfrm>
            <a:off x="962938" y="3483230"/>
            <a:ext cx="1491442" cy="923330"/>
          </a:xfrm>
          <a:prstGeom prst="rect">
            <a:avLst/>
          </a:prstGeom>
          <a:noFill/>
        </p:spPr>
        <p:txBody>
          <a:bodyPr wrap="square" rtlCol="0">
            <a:spAutoFit/>
          </a:bodyPr>
          <a:lstStyle/>
          <a:p>
            <a:r>
              <a:rPr lang="en-GB" dirty="0"/>
              <a:t>Early access, limited time trials</a:t>
            </a:r>
          </a:p>
        </p:txBody>
      </p:sp>
      <p:cxnSp>
        <p:nvCxnSpPr>
          <p:cNvPr id="8" name="Straight Arrow Connector 7">
            <a:extLst>
              <a:ext uri="{FF2B5EF4-FFF2-40B4-BE49-F238E27FC236}">
                <a16:creationId xmlns:a16="http://schemas.microsoft.com/office/drawing/2014/main" id="{88239562-EFC9-99F6-BE19-629CA6306E6A}"/>
              </a:ext>
            </a:extLst>
          </p:cNvPr>
          <p:cNvCxnSpPr/>
          <p:nvPr/>
        </p:nvCxnSpPr>
        <p:spPr>
          <a:xfrm>
            <a:off x="1800162" y="4406560"/>
            <a:ext cx="75948" cy="495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3F8698-1DAD-1E11-A467-CDDB4425B3EE}"/>
              </a:ext>
            </a:extLst>
          </p:cNvPr>
          <p:cNvSpPr txBox="1"/>
          <p:nvPr/>
        </p:nvSpPr>
        <p:spPr>
          <a:xfrm>
            <a:off x="6983317" y="2626366"/>
            <a:ext cx="4850714" cy="954107"/>
          </a:xfrm>
          <a:prstGeom prst="rect">
            <a:avLst/>
          </a:prstGeom>
          <a:noFill/>
        </p:spPr>
        <p:txBody>
          <a:bodyPr wrap="square" rtlCol="0">
            <a:spAutoFit/>
          </a:bodyPr>
          <a:lstStyle/>
          <a:p>
            <a:r>
              <a:rPr lang="en-GB" dirty="0"/>
              <a:t>• Geoffrey Moore’s “chasm” represents the challenge start-ups must face when migrating a product to the masses.  To overcome this…</a:t>
            </a:r>
          </a:p>
        </p:txBody>
      </p:sp>
      <p:sp>
        <p:nvSpPr>
          <p:cNvPr id="10" name="TextBox 9">
            <a:extLst>
              <a:ext uri="{FF2B5EF4-FFF2-40B4-BE49-F238E27FC236}">
                <a16:creationId xmlns:a16="http://schemas.microsoft.com/office/drawing/2014/main" id="{711D5ABB-0EA2-DC28-9964-093A331357AE}"/>
              </a:ext>
            </a:extLst>
          </p:cNvPr>
          <p:cNvSpPr txBox="1"/>
          <p:nvPr/>
        </p:nvSpPr>
        <p:spPr>
          <a:xfrm>
            <a:off x="6983317" y="3580473"/>
            <a:ext cx="4850714" cy="3323987"/>
          </a:xfrm>
          <a:prstGeom prst="rect">
            <a:avLst/>
          </a:prstGeom>
          <a:noFill/>
        </p:spPr>
        <p:txBody>
          <a:bodyPr wrap="square" rtlCol="0">
            <a:spAutoFit/>
          </a:bodyPr>
          <a:lstStyle/>
          <a:p>
            <a:pPr marL="342900" indent="-342900" fontAlgn="base">
              <a:buAutoNum type="arabicPeriod"/>
            </a:pPr>
            <a:r>
              <a:rPr lang="en-GB" sz="1600" dirty="0"/>
              <a:t>Create the “whole product” – don’t try to sell to the majority without being feature complete.</a:t>
            </a:r>
          </a:p>
          <a:p>
            <a:pPr fontAlgn="base"/>
            <a:endParaRPr lang="en-GB" sz="1600" dirty="0"/>
          </a:p>
          <a:p>
            <a:pPr fontAlgn="base"/>
            <a:r>
              <a:rPr lang="en-GB" sz="1600" dirty="0"/>
              <a:t>2. Market the product appropriately for “sceptical pragmatists” who make up the early majority</a:t>
            </a:r>
          </a:p>
          <a:p>
            <a:pPr fontAlgn="base"/>
            <a:endParaRPr lang="en-GB" sz="1600" dirty="0"/>
          </a:p>
          <a:p>
            <a:pPr fontAlgn="base"/>
            <a:r>
              <a:rPr lang="en-GB" sz="1600" dirty="0"/>
              <a:t>3. Price the product relative to competitive comparisons rather than using value-based pricing (value as perceived by the customer)</a:t>
            </a:r>
          </a:p>
          <a:p>
            <a:pPr fontAlgn="base"/>
            <a:endParaRPr lang="en-GB" sz="1600" dirty="0"/>
          </a:p>
          <a:p>
            <a:pPr fontAlgn="base"/>
            <a:r>
              <a:rPr lang="en-GB" sz="1600" b="1" dirty="0"/>
              <a:t>4. Distribute the product through the right channels</a:t>
            </a:r>
          </a:p>
          <a:p>
            <a:endParaRPr lang="en-GB" dirty="0"/>
          </a:p>
        </p:txBody>
      </p:sp>
    </p:spTree>
    <p:extLst>
      <p:ext uri="{BB962C8B-B14F-4D97-AF65-F5344CB8AC3E}">
        <p14:creationId xmlns:p14="http://schemas.microsoft.com/office/powerpoint/2010/main" val="128750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30DC-566B-C025-788E-D003DB4DD3DA}"/>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4FE10721-3515-FB10-6299-1AF2C7A04A61}"/>
              </a:ext>
            </a:extLst>
          </p:cNvPr>
          <p:cNvSpPr>
            <a:spLocks noGrp="1"/>
          </p:cNvSpPr>
          <p:nvPr>
            <p:ph idx="1"/>
          </p:nvPr>
        </p:nvSpPr>
        <p:spPr>
          <a:xfrm>
            <a:off x="838200" y="1825625"/>
            <a:ext cx="10515600" cy="381244"/>
          </a:xfrm>
        </p:spPr>
        <p:txBody>
          <a:bodyPr>
            <a:normAutofit lnSpcReduction="10000"/>
          </a:bodyPr>
          <a:lstStyle/>
          <a:p>
            <a:r>
              <a:rPr lang="en-GB" sz="1800" dirty="0"/>
              <a:t>For games, particularly mobile, the shelf-life can be very short.</a:t>
            </a:r>
          </a:p>
        </p:txBody>
      </p:sp>
      <p:pic>
        <p:nvPicPr>
          <p:cNvPr id="4" name="Picture 2" descr="Product-life-cycle-crossing-the-chasm">
            <a:extLst>
              <a:ext uri="{FF2B5EF4-FFF2-40B4-BE49-F238E27FC236}">
                <a16:creationId xmlns:a16="http://schemas.microsoft.com/office/drawing/2014/main" id="{A84E1747-66C8-84B5-35B5-E1E554265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50432"/>
            <a:ext cx="5780546" cy="24914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853CD31-4E3A-80FA-A547-283C2612454A}"/>
              </a:ext>
            </a:extLst>
          </p:cNvPr>
          <p:cNvSpPr/>
          <p:nvPr/>
        </p:nvSpPr>
        <p:spPr>
          <a:xfrm>
            <a:off x="713462" y="5441905"/>
            <a:ext cx="2281394" cy="246221"/>
          </a:xfrm>
          <a:prstGeom prst="rect">
            <a:avLst/>
          </a:prstGeom>
        </p:spPr>
        <p:txBody>
          <a:bodyPr wrap="none">
            <a:spAutoFit/>
          </a:bodyPr>
          <a:lstStyle/>
          <a:p>
            <a:r>
              <a:rPr lang="en-GB" sz="1000" i="1" dirty="0"/>
              <a:t>http://www.theinnovativemanager.com</a:t>
            </a:r>
          </a:p>
        </p:txBody>
      </p:sp>
      <p:sp>
        <p:nvSpPr>
          <p:cNvPr id="6" name="TextBox 5">
            <a:extLst>
              <a:ext uri="{FF2B5EF4-FFF2-40B4-BE49-F238E27FC236}">
                <a16:creationId xmlns:a16="http://schemas.microsoft.com/office/drawing/2014/main" id="{7C3C0EC5-60E9-9DF0-03DF-9F8244966DC8}"/>
              </a:ext>
            </a:extLst>
          </p:cNvPr>
          <p:cNvSpPr txBox="1"/>
          <p:nvPr/>
        </p:nvSpPr>
        <p:spPr>
          <a:xfrm>
            <a:off x="6912190" y="2341806"/>
            <a:ext cx="4957176" cy="1477328"/>
          </a:xfrm>
          <a:prstGeom prst="rect">
            <a:avLst/>
          </a:prstGeom>
          <a:noFill/>
        </p:spPr>
        <p:txBody>
          <a:bodyPr wrap="square" rtlCol="0">
            <a:spAutoFit/>
          </a:bodyPr>
          <a:lstStyle/>
          <a:p>
            <a:r>
              <a:rPr lang="en-GB" dirty="0"/>
              <a:t>In order to maximise investment, understanding where the game is in the product life-cycle is important as it allows the timing of new features / updates to re-generate interest in the game, increasing its shelf-life.</a:t>
            </a:r>
          </a:p>
        </p:txBody>
      </p:sp>
      <p:sp>
        <p:nvSpPr>
          <p:cNvPr id="7" name="Oval 6">
            <a:extLst>
              <a:ext uri="{FF2B5EF4-FFF2-40B4-BE49-F238E27FC236}">
                <a16:creationId xmlns:a16="http://schemas.microsoft.com/office/drawing/2014/main" id="{C4BDE1A3-73E1-9F4B-4EE9-950EA6C3FDD1}"/>
              </a:ext>
            </a:extLst>
          </p:cNvPr>
          <p:cNvSpPr/>
          <p:nvPr/>
        </p:nvSpPr>
        <p:spPr>
          <a:xfrm>
            <a:off x="4521439" y="3059316"/>
            <a:ext cx="187037" cy="1939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B03DBD88-5645-0F95-62B0-0D93A8F0BD60}"/>
              </a:ext>
            </a:extLst>
          </p:cNvPr>
          <p:cNvSpPr/>
          <p:nvPr/>
        </p:nvSpPr>
        <p:spPr>
          <a:xfrm>
            <a:off x="4631061" y="2206869"/>
            <a:ext cx="928254" cy="955964"/>
          </a:xfrm>
          <a:custGeom>
            <a:avLst/>
            <a:gdLst>
              <a:gd name="connsiteX0" fmla="*/ 0 w 928254"/>
              <a:gd name="connsiteY0" fmla="*/ 955964 h 955964"/>
              <a:gd name="connsiteX1" fmla="*/ 346363 w 928254"/>
              <a:gd name="connsiteY1" fmla="*/ 748146 h 955964"/>
              <a:gd name="connsiteX2" fmla="*/ 685800 w 928254"/>
              <a:gd name="connsiteY2" fmla="*/ 387928 h 955964"/>
              <a:gd name="connsiteX3" fmla="*/ 928254 w 928254"/>
              <a:gd name="connsiteY3" fmla="*/ 0 h 955964"/>
              <a:gd name="connsiteX4" fmla="*/ 928254 w 928254"/>
              <a:gd name="connsiteY4" fmla="*/ 0 h 955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54" h="955964">
                <a:moveTo>
                  <a:pt x="0" y="955964"/>
                </a:moveTo>
                <a:cubicBezTo>
                  <a:pt x="116031" y="899391"/>
                  <a:pt x="232063" y="842819"/>
                  <a:pt x="346363" y="748146"/>
                </a:cubicBezTo>
                <a:cubicBezTo>
                  <a:pt x="460663" y="653473"/>
                  <a:pt x="588818" y="512619"/>
                  <a:pt x="685800" y="387928"/>
                </a:cubicBezTo>
                <a:cubicBezTo>
                  <a:pt x="782782" y="263237"/>
                  <a:pt x="928254" y="0"/>
                  <a:pt x="928254" y="0"/>
                </a:cubicBezTo>
                <a:lnTo>
                  <a:pt x="928254" y="0"/>
                </a:lnTo>
              </a:path>
            </a:pathLst>
          </a:custGeom>
          <a:noFill/>
          <a:ln>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6436E246-EC66-9138-9902-919D094AB901}"/>
              </a:ext>
            </a:extLst>
          </p:cNvPr>
          <p:cNvCxnSpPr>
            <a:cxnSpLocks/>
            <a:stCxn id="6" idx="1"/>
          </p:cNvCxnSpPr>
          <p:nvPr/>
        </p:nvCxnSpPr>
        <p:spPr>
          <a:xfrm flipH="1">
            <a:off x="4708476" y="3216626"/>
            <a:ext cx="2203714" cy="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A61F32-74D6-BEA4-AFAA-517AC5965884}"/>
              </a:ext>
            </a:extLst>
          </p:cNvPr>
          <p:cNvPicPr>
            <a:picLocks noChangeAspect="1"/>
          </p:cNvPicPr>
          <p:nvPr/>
        </p:nvPicPr>
        <p:blipFill rotWithShape="1">
          <a:blip r:embed="rId3"/>
          <a:srcRect l="958" r="32549" b="-4"/>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A poster of a video game&#10;&#10;Description automatically generated">
            <a:extLst>
              <a:ext uri="{FF2B5EF4-FFF2-40B4-BE49-F238E27FC236}">
                <a16:creationId xmlns:a16="http://schemas.microsoft.com/office/drawing/2014/main" id="{2184800F-043B-E28D-5BDC-D534F63A2BF9}"/>
              </a:ext>
            </a:extLst>
          </p:cNvPr>
          <p:cNvPicPr>
            <a:picLocks noChangeAspect="1"/>
          </p:cNvPicPr>
          <p:nvPr/>
        </p:nvPicPr>
        <p:blipFill>
          <a:blip r:embed="rId4">
            <a:extLst>
              <a:ext uri="{28A0092B-C50C-407E-A947-70E740481C1C}">
                <a14:useLocalDpi xmlns:a14="http://schemas.microsoft.com/office/drawing/2010/main" val="0"/>
              </a:ext>
            </a:extLst>
          </a:blip>
          <a:srcRect t="931" r="-3" b="16467"/>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9" name="Picture 8">
            <a:extLst>
              <a:ext uri="{FF2B5EF4-FFF2-40B4-BE49-F238E27FC236}">
                <a16:creationId xmlns:a16="http://schemas.microsoft.com/office/drawing/2014/main" id="{5743F947-F268-9D55-4D84-9804BAEC003C}"/>
              </a:ext>
            </a:extLst>
          </p:cNvPr>
          <p:cNvPicPr>
            <a:picLocks noChangeAspect="1"/>
          </p:cNvPicPr>
          <p:nvPr/>
        </p:nvPicPr>
        <p:blipFill>
          <a:blip r:embed="rId5"/>
          <a:srcRect l="7639" r="3576" b="2"/>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p:nvSpPr>
          <p:cNvPr id="2" name="Title 1">
            <a:extLst>
              <a:ext uri="{FF2B5EF4-FFF2-40B4-BE49-F238E27FC236}">
                <a16:creationId xmlns:a16="http://schemas.microsoft.com/office/drawing/2014/main" id="{0C808A02-41EE-CA43-82CF-FAFC28149F19}"/>
              </a:ext>
            </a:extLst>
          </p:cNvPr>
          <p:cNvSpPr>
            <a:spLocks noGrp="1"/>
          </p:cNvSpPr>
          <p:nvPr>
            <p:ph type="title"/>
          </p:nvPr>
        </p:nvSpPr>
        <p:spPr>
          <a:xfrm>
            <a:off x="448056" y="685800"/>
            <a:ext cx="4922338" cy="1325563"/>
          </a:xfrm>
        </p:spPr>
        <p:txBody>
          <a:bodyPr>
            <a:normAutofit/>
          </a:bodyPr>
          <a:lstStyle/>
          <a:p>
            <a:r>
              <a:rPr lang="en-GB" sz="3400"/>
              <a:t>4. Marketing	</a:t>
            </a:r>
          </a:p>
        </p:txBody>
      </p:sp>
      <p:sp>
        <p:nvSpPr>
          <p:cNvPr id="3" name="Content Placeholder 2">
            <a:extLst>
              <a:ext uri="{FF2B5EF4-FFF2-40B4-BE49-F238E27FC236}">
                <a16:creationId xmlns:a16="http://schemas.microsoft.com/office/drawing/2014/main" id="{DD3EC987-6BAE-5847-0120-5BBB74E3A015}"/>
              </a:ext>
            </a:extLst>
          </p:cNvPr>
          <p:cNvSpPr>
            <a:spLocks noGrp="1"/>
          </p:cNvSpPr>
          <p:nvPr>
            <p:ph idx="1"/>
          </p:nvPr>
        </p:nvSpPr>
        <p:spPr>
          <a:xfrm>
            <a:off x="448056" y="2186807"/>
            <a:ext cx="4922338" cy="4455781"/>
          </a:xfrm>
        </p:spPr>
        <p:txBody>
          <a:bodyPr>
            <a:normAutofit fontScale="92500" lnSpcReduction="20000"/>
          </a:bodyPr>
          <a:lstStyle/>
          <a:p>
            <a:r>
              <a:rPr lang="en-GB" sz="2000" dirty="0"/>
              <a:t>We can see this in action with games such as </a:t>
            </a:r>
            <a:r>
              <a:rPr lang="en-GB" sz="2000" i="1" dirty="0"/>
              <a:t>No Man’s Sky </a:t>
            </a:r>
            <a:r>
              <a:rPr lang="en-GB" sz="2000" dirty="0"/>
              <a:t>by Hello Games.</a:t>
            </a:r>
          </a:p>
          <a:p>
            <a:r>
              <a:rPr lang="en-GB" sz="2000" dirty="0"/>
              <a:t>No Man’s Sky has been supported since its release with free updates and DLC.</a:t>
            </a:r>
          </a:p>
          <a:p>
            <a:r>
              <a:rPr lang="en-GB" sz="2000" dirty="0"/>
              <a:t>The updates can cause an upswing in sales and also lure lapsed players back to the game. </a:t>
            </a:r>
          </a:p>
          <a:p>
            <a:r>
              <a:rPr lang="en-GB" sz="2000" dirty="0"/>
              <a:t>No Man’s Sky utilises Expeditions, which are time-limited events where players can earn new items and cosmetics for completing a series of quests. </a:t>
            </a:r>
          </a:p>
          <a:p>
            <a:r>
              <a:rPr lang="en-GB" sz="2000" dirty="0"/>
              <a:t>These Expeditions also are streamed on Twitch for rewards.</a:t>
            </a:r>
          </a:p>
        </p:txBody>
      </p:sp>
      <p:sp>
        <p:nvSpPr>
          <p:cNvPr id="11" name="TextBox 10">
            <a:extLst>
              <a:ext uri="{FF2B5EF4-FFF2-40B4-BE49-F238E27FC236}">
                <a16:creationId xmlns:a16="http://schemas.microsoft.com/office/drawing/2014/main" id="{66CAB10D-464D-CB0A-301B-CB8EBDCC4ABE}"/>
              </a:ext>
            </a:extLst>
          </p:cNvPr>
          <p:cNvSpPr txBox="1"/>
          <p:nvPr/>
        </p:nvSpPr>
        <p:spPr>
          <a:xfrm>
            <a:off x="9737919" y="3940957"/>
            <a:ext cx="2454081" cy="215444"/>
          </a:xfrm>
          <a:prstGeom prst="rect">
            <a:avLst/>
          </a:prstGeom>
          <a:noFill/>
        </p:spPr>
        <p:txBody>
          <a:bodyPr wrap="square" rtlCol="0">
            <a:spAutoFit/>
          </a:bodyPr>
          <a:lstStyle/>
          <a:p>
            <a:r>
              <a:rPr lang="en-GB" sz="800" dirty="0">
                <a:hlinkClick r:id="rId6"/>
              </a:rPr>
              <a:t>Source: https://vginsights.com/game/no-man-s-sky</a:t>
            </a:r>
            <a:endParaRPr lang="en-GB" sz="800" dirty="0"/>
          </a:p>
        </p:txBody>
      </p:sp>
    </p:spTree>
    <p:extLst>
      <p:ext uri="{BB962C8B-B14F-4D97-AF65-F5344CB8AC3E}">
        <p14:creationId xmlns:p14="http://schemas.microsoft.com/office/powerpoint/2010/main" val="375464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9B90-A9F3-BB51-8313-919FD7DE4BFF}"/>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40D1C432-745C-B4E0-7C16-CAA63E264114}"/>
              </a:ext>
            </a:extLst>
          </p:cNvPr>
          <p:cNvSpPr>
            <a:spLocks noGrp="1"/>
          </p:cNvSpPr>
          <p:nvPr>
            <p:ph idx="1"/>
          </p:nvPr>
        </p:nvSpPr>
        <p:spPr/>
        <p:txBody>
          <a:bodyPr>
            <a:normAutofit fontScale="77500" lnSpcReduction="20000"/>
          </a:bodyPr>
          <a:lstStyle/>
          <a:p>
            <a:r>
              <a:rPr lang="en-GB" sz="1800" b="1" dirty="0"/>
              <a:t>Analytics </a:t>
            </a:r>
            <a:r>
              <a:rPr lang="en-GB" sz="1800" dirty="0"/>
              <a:t>are important as they can guide game design. For mobile and F2P games, understanding your player-base is crucial for monetisation and generating revenue.</a:t>
            </a:r>
          </a:p>
          <a:p>
            <a:endParaRPr lang="en-GB" sz="1800" b="1" dirty="0"/>
          </a:p>
          <a:p>
            <a:r>
              <a:rPr lang="en-GB" sz="1800" dirty="0"/>
              <a:t>Three primary areas of data collection are:</a:t>
            </a:r>
          </a:p>
          <a:p>
            <a:pPr lvl="1"/>
            <a:endParaRPr lang="en-GB" dirty="0"/>
          </a:p>
          <a:p>
            <a:pPr lvl="1"/>
            <a:r>
              <a:rPr lang="en-GB" sz="1800" dirty="0"/>
              <a:t>The User (Player / Customer): How does the player interact with the game (where do they go? What do they do?), their performance, interactions with other users.</a:t>
            </a:r>
          </a:p>
          <a:p>
            <a:pPr lvl="1"/>
            <a:endParaRPr lang="en-GB" sz="1800" dirty="0"/>
          </a:p>
          <a:p>
            <a:pPr lvl="1"/>
            <a:r>
              <a:rPr lang="en-GB" sz="1800" dirty="0"/>
              <a:t>Performance: Technical information relating to the game’s performance, such as FPS, server load, latency, hardware considerations such as GPU)</a:t>
            </a:r>
          </a:p>
          <a:p>
            <a:pPr lvl="1"/>
            <a:endParaRPr lang="en-GB" sz="1800" dirty="0"/>
          </a:p>
          <a:p>
            <a:pPr lvl="1"/>
            <a:r>
              <a:rPr lang="en-GB" sz="1800" dirty="0"/>
              <a:t>Process: For the publisher and developer – Monitoring task size / allocation, sprints (depending on the methodology employed)</a:t>
            </a:r>
          </a:p>
        </p:txBody>
      </p:sp>
    </p:spTree>
    <p:extLst>
      <p:ext uri="{BB962C8B-B14F-4D97-AF65-F5344CB8AC3E}">
        <p14:creationId xmlns:p14="http://schemas.microsoft.com/office/powerpoint/2010/main" val="24171310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Props1.xml><?xml version="1.0" encoding="utf-8"?>
<ds:datastoreItem xmlns:ds="http://schemas.openxmlformats.org/officeDocument/2006/customXml" ds:itemID="{DFA250C4-A1FE-4A13-BEB4-96BCCEB2CE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78CE42-481C-4B68-8EAB-9DA5CA60CC54}">
  <ds:schemaRefs>
    <ds:schemaRef ds:uri="http://schemas.microsoft.com/sharepoint/v3/contenttype/forms"/>
  </ds:schemaRefs>
</ds:datastoreItem>
</file>

<file path=customXml/itemProps3.xml><?xml version="1.0" encoding="utf-8"?>
<ds:datastoreItem xmlns:ds="http://schemas.openxmlformats.org/officeDocument/2006/customXml" ds:itemID="{2F25D219-83D3-4ECD-ADD2-5E2ED289D61F}">
  <ds:schemaRefs>
    <ds:schemaRef ds:uri="678acae0-4037-4b06-82a7-90fe5953695e"/>
    <ds:schemaRef ds:uri="http://purl.org/dc/dcmitype/"/>
    <ds:schemaRef ds:uri="http://purl.org/dc/term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7f849e40-2902-4788-90b3-4bbd6132734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Circuit</Template>
  <TotalTime>12</TotalTime>
  <Words>1784</Words>
  <Application>Microsoft Office PowerPoint</Application>
  <PresentationFormat>Widescreen</PresentationFormat>
  <Paragraphs>126</Paragraphs>
  <Slides>14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Tw Cen MT</vt:lpstr>
      <vt:lpstr>Circuit</vt:lpstr>
      <vt:lpstr>BSc Hons Computer Games Design and Development   GDV4000 Introduction to Games Industry Practice</vt:lpstr>
      <vt:lpstr>What we’ll be covering - </vt:lpstr>
      <vt:lpstr>4. Marketing</vt:lpstr>
      <vt:lpstr>4. Marketing</vt:lpstr>
      <vt:lpstr>4. Marketing</vt:lpstr>
      <vt:lpstr>4. Marketing</vt:lpstr>
      <vt:lpstr>4. Marketing</vt:lpstr>
      <vt:lpstr>4. Marketing </vt:lpstr>
      <vt:lpstr>4. Marketing</vt:lpstr>
      <vt:lpstr>5. IP, Social, and Ethical Issues 1</vt:lpstr>
      <vt:lpstr>5. IP, Social, and Ethical Issues 1</vt:lpstr>
      <vt:lpstr>5. IP, Social, and Ethical Issues 1</vt:lpstr>
      <vt:lpstr>5. IP, Social, and Ethical Issues 1</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2</cp:revision>
  <dcterms:created xsi:type="dcterms:W3CDTF">2024-10-01T14:05:30Z</dcterms:created>
  <dcterms:modified xsi:type="dcterms:W3CDTF">2024-10-01T14:18:01Z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